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fornian FB" panose="0207040306080B030204" pitchFamily="18" charset="0"/>
      <p:regular r:id="rId16"/>
      <p:bold r:id="rId17"/>
      <p:italic r:id="rId18"/>
    </p:embeddedFont>
    <p:embeddedFont>
      <p:font typeface="Lucida Calligraphy" panose="03010101010101010101" pitchFamily="66" charset="0"/>
      <p:regular r:id="rId19"/>
    </p:embeddedFont>
    <p:embeddedFont>
      <p:font typeface="Lustria" panose="020B0604020202020204" charset="0"/>
      <p:regular r:id="rId20"/>
    </p:embeddedFont>
    <p:embeddedFont>
      <p:font typeface="Quintessential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4WOoG8VgcY/KLdaJH7StEm9v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344DC-9C21-4E39-869A-AB5D669C662D}" v="192" dt="2021-10-07T10:54:0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customschemas.google.com/relationships/presentationmetadata" Target="meta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intessent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ntessent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ntessent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intessential"/>
              <a:buNone/>
              <a:defRPr sz="4400" b="0" i="0" u="none" strike="noStrike" cap="none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-230819" y="365125"/>
            <a:ext cx="115846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00000"/>
              <a:buFont typeface="Quintessential"/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Beginners Guide to Retinol</a:t>
            </a: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5000"/>
              <a:buFont typeface="Quintessent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C80350-34A9-4892-A291-D7F2A889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94" y="1189604"/>
            <a:ext cx="10874406" cy="4854190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5000"/>
              <a:buFont typeface="Quintessential"/>
              <a:buNone/>
            </a:pP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It’s a very active ingredient so we need to introduce it safely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5000"/>
              <a:buFont typeface="Quintessential"/>
              <a:buNone/>
            </a:pP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Its a Vitamin A derivative - which is one of the body’s  Key nutrients for boosting Cell turnover.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5000"/>
              <a:buFont typeface="Quintessential"/>
              <a:buNone/>
            </a:pPr>
            <a:endParaRPr lang="en-US" sz="2400" b="1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5000"/>
              <a:buFont typeface="Quintessential"/>
              <a:buNone/>
            </a:pP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What can Retinol do?</a:t>
            </a:r>
          </a:p>
          <a:p>
            <a:pPr marL="457200" lvl="0" indent="-365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Promote skin renewal, brighten skin tone, help with reducing acne, help boost Collagen production</a:t>
            </a:r>
          </a:p>
          <a:p>
            <a:pPr marL="457200" lvl="0" indent="-365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Results in a fresh faced complexion now and for decades to come! </a:t>
            </a: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Retinol is considered the GOLD standard product for combating the signs of ageing</a:t>
            </a: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Supercharges your evening skincare routine</a:t>
            </a: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Has the power to rejuvenate ageing skin, enhance brightness, leave skin firmer and smoother</a:t>
            </a:r>
            <a:endParaRPr lang="en-GB" sz="24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353800" cy="2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Quintessential"/>
              <a:buNone/>
            </a:pPr>
            <a:r>
              <a:rPr lang="en-GB" b="1" i="1" dirty="0">
                <a:solidFill>
                  <a:schemeClr val="dk1"/>
                </a:solidFill>
                <a:latin typeface="Lucida Calligraphy" panose="03010101010101010101" pitchFamily="66" charset="0"/>
              </a:rPr>
              <a:t>How do I incorporate this </a:t>
            </a:r>
            <a:br>
              <a:rPr lang="en-GB" b="1" i="1" dirty="0">
                <a:solidFill>
                  <a:schemeClr val="dk1"/>
                </a:solidFill>
                <a:latin typeface="Lucida Calligraphy" panose="03010101010101010101" pitchFamily="66" charset="0"/>
              </a:rPr>
            </a:br>
            <a:r>
              <a:rPr lang="en-GB" b="1" i="1" dirty="0">
                <a:solidFill>
                  <a:schemeClr val="dk1"/>
                </a:solidFill>
                <a:latin typeface="Lucida Calligraphy" panose="03010101010101010101" pitchFamily="66" charset="0"/>
              </a:rPr>
              <a:t>Into my skincare routine?</a:t>
            </a:r>
            <a:endParaRPr b="1" i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Quintessential"/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DEFC11-F061-406E-BF84-0DFBB8A8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49"/>
            <a:ext cx="10515600" cy="3771114"/>
          </a:xfrm>
        </p:spPr>
        <p:txBody>
          <a:bodyPr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Can start in your mid 20s/early 30s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START LOW - GO SLOW!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Begin once a week - -pea size 1x a week at night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can be irritating if used incorrectly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Skin needs a chance to </a:t>
            </a:r>
            <a:r>
              <a:rPr lang="en-US" sz="26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acclimatise</a:t>
            </a: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Retinol is a chemical exfoliant from deeper in. </a:t>
            </a:r>
            <a:r>
              <a:rPr lang="en-US" sz="26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Resurfacer</a:t>
            </a: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 is a mechanical from the surface. </a:t>
            </a:r>
            <a:r>
              <a:rPr lang="en-US" sz="26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Dont</a:t>
            </a: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 use on same day but can alternate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fornian FB" panose="0207040306080B030204" pitchFamily="18" charset="0"/>
              </a:rPr>
              <a:t>The results will be amazing but you need to be patient and explain this to your customers</a:t>
            </a:r>
            <a:endParaRPr lang="en-GB" sz="26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2388092" y="365125"/>
            <a:ext cx="107863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r>
              <a:rPr lang="en-GB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</a:t>
            </a: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When to use..</a:t>
            </a:r>
            <a:endParaRPr dirty="0">
              <a:latin typeface="Lucida Calligraphy" panose="03010101010101010101" pitchFamily="66" charset="0"/>
              <a:ea typeface="Lustria"/>
              <a:cs typeface="Lustria"/>
              <a:sym typeface="Lustria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49DFC-6B7C-4CDD-88FA-19042D886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2906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Apply to clean face after Cleansing - avoid eyes (wash hands)</a:t>
            </a:r>
          </a:p>
          <a:p>
            <a:pPr marL="382906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ONLY at night as makes skin sensitive to sun</a:t>
            </a:r>
          </a:p>
          <a:p>
            <a:pPr marL="382906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MUST wear sun protection - ideally a broad spectrum </a:t>
            </a:r>
            <a:r>
              <a:rPr lang="en-US" dirty="0" err="1">
                <a:solidFill>
                  <a:schemeClr val="dk1"/>
                </a:solidFill>
                <a:latin typeface="Californian FB" panose="0207040306080B030204" pitchFamily="18" charset="0"/>
              </a:rPr>
              <a:t>spf</a:t>
            </a:r>
            <a:endParaRPr lang="en-US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marL="800100"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S</a:t>
            </a: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un decreases the effectiveness of treatment</a:t>
            </a:r>
          </a:p>
          <a:p>
            <a:pPr marL="285750" indent="-2857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Our products have a mechanical shield which helps</a:t>
            </a:r>
          </a:p>
          <a:p>
            <a:pPr marL="285750" indent="-2857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Don’t use when on a sunny holiday!</a:t>
            </a:r>
          </a:p>
          <a:p>
            <a:pPr marL="285750" indent="-2857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REMEMBER you can use on your chest and neck - can always mix it with evening </a:t>
            </a:r>
            <a:r>
              <a:rPr lang="en-US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moisturiser</a:t>
            </a:r>
            <a:endParaRPr lang="en-GB" dirty="0">
              <a:latin typeface="Californian FB" panose="0207040306080B0302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-177553" y="365125"/>
            <a:ext cx="11531353" cy="16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Quintessential"/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Side Effects</a:t>
            </a: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216240" y="1825625"/>
            <a:ext cx="101375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Not to be confused with an allergic reaction!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BE PATIENT. Ease in gently. Do not be alarmed, they are to  be expected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Pay attention to your skin. Your skin will tell you if its tolerating it. Results will be worth it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Mild irritation, dryness, sensitive to the sun are normal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Watch out for - Intense flaking, redness and burning 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Be cautious if you have eczema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etc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 and mix with evening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moisturiser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 to begin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Not to mix with benzyl peroxide or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salycilic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accid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. - BMVT,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Senec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  <a:ea typeface="Quintessential"/>
                <a:cs typeface="Quintessential"/>
                <a:sym typeface="Quintessential"/>
              </a:rPr>
              <a:t> can be used on alternating days </a:t>
            </a:r>
          </a:p>
          <a:p>
            <a:pPr marL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2400" b="1" dirty="0">
              <a:solidFill>
                <a:schemeClr val="dk1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-417250" y="365125"/>
            <a:ext cx="11771050" cy="20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r>
              <a:rPr lang="en-GB" sz="4900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WHY is ours different?</a:t>
            </a:r>
            <a:endParaRPr sz="4900"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Quintessent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Quintessential"/>
              <a:buNone/>
            </a:pPr>
            <a:br>
              <a:rPr lang="en-GB" dirty="0">
                <a:solidFill>
                  <a:schemeClr val="dk1"/>
                </a:solidFill>
              </a:rPr>
            </a:br>
            <a:endParaRPr sz="6600" b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0E3923-5EF2-46AA-9B48-3C033D004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Retinol is a highly reactive compound - breaks down rapidly when exposed to air and sunlight. Many on the market have lost potency before they get to their customer</a:t>
            </a:r>
          </a:p>
          <a:p>
            <a:pPr marL="3429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NANO RETINOL - which is Lipid encapsulated - this keeps the potency super efficient AND delivers it deep into the skin</a:t>
            </a:r>
          </a:p>
          <a:p>
            <a:pPr marL="3429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It is a time release mechanism that is delivered throughout the entire skin renewal cycle that happens at night </a:t>
            </a:r>
          </a:p>
          <a:p>
            <a:pPr marL="3429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This can also reduce irritation because it is a slow release</a:t>
            </a:r>
          </a:p>
          <a:p>
            <a:pPr marL="3429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Packaging is opaque and airless - keeps away the sun and air that can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oxidise</a:t>
            </a:r>
            <a:endParaRPr lang="en-US" sz="2400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342900">
              <a:spcBef>
                <a:spcPts val="0"/>
              </a:spcBef>
            </a:pPr>
            <a:endParaRPr lang="en-GB" sz="2200" dirty="0">
              <a:latin typeface="Quintessential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838200" y="-470517"/>
            <a:ext cx="10515600" cy="216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Key Ingredients</a:t>
            </a: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30DF4-E574-44B8-BFF1-523399D0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8395"/>
            <a:ext cx="10515600" cy="4028567"/>
          </a:xfrm>
        </p:spPr>
        <p:txBody>
          <a:bodyPr>
            <a:norm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dk1"/>
                </a:solidFill>
                <a:latin typeface="Californian FB" panose="0207040306080B030204" pitchFamily="18" charset="0"/>
              </a:rPr>
              <a:t>SenePlex</a:t>
            </a:r>
            <a:r>
              <a:rPr lang="en-US" b="1" dirty="0">
                <a:solidFill>
                  <a:schemeClr val="dk1"/>
                </a:solidFill>
                <a:latin typeface="Californian FB" panose="0207040306080B030204" pitchFamily="18" charset="0"/>
              </a:rPr>
              <a:t> Complex - </a:t>
            </a: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pushes fresh cells to the surface faster, making skin appear more radiant and youthful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Californian FB" panose="0207040306080B030204" pitchFamily="18" charset="0"/>
              </a:rPr>
              <a:t>Sodium Hyaluronate Complex (4 different types within this product) - </a:t>
            </a:r>
            <a:r>
              <a:rPr lang="en-US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moisturises</a:t>
            </a:r>
            <a:r>
              <a:rPr lang="en-US" dirty="0">
                <a:solidFill>
                  <a:schemeClr val="dk1"/>
                </a:solidFill>
                <a:latin typeface="Californian FB" panose="0207040306080B030204" pitchFamily="18" charset="0"/>
              </a:rPr>
              <a:t> skin and KEEPS moisture in</a:t>
            </a:r>
            <a:r>
              <a:rPr lang="en-US" b="1" dirty="0">
                <a:solidFill>
                  <a:schemeClr val="dk1"/>
                </a:solidFill>
                <a:latin typeface="Californian FB" panose="0207040306080B030204" pitchFamily="18" charset="0"/>
              </a:rPr>
              <a:t> </a:t>
            </a:r>
          </a:p>
          <a:p>
            <a:pPr lvl="1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This is so important as it will reduce the risk of redness and dryness as it’s being used - easier to tolerate</a:t>
            </a:r>
          </a:p>
          <a:p>
            <a:pPr lvl="1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Blend of Peptides that target wrinkles and increase moisture content and support skin texture for supple and firm appearance</a:t>
            </a:r>
            <a:endParaRPr lang="en-GB" sz="28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Quintessential"/>
              <a:buNone/>
            </a:pPr>
            <a:endParaRPr lang="en-GB"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Quintessent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Key Ingredients…</a:t>
            </a:r>
            <a:endParaRPr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Quintessential"/>
              <a:buNone/>
            </a:pPr>
            <a:endParaRPr sz="6600" i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300ED-326E-4EBE-8B8F-583B19346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348"/>
            <a:ext cx="10515600" cy="4605615"/>
          </a:xfrm>
        </p:spPr>
        <p:txBody>
          <a:bodyPr>
            <a:noAutofit/>
          </a:bodyPr>
          <a:lstStyle/>
          <a:p>
            <a:pPr marL="533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dk1"/>
                </a:solidFill>
                <a:latin typeface="Californian FB" panose="0207040306080B030204" pitchFamily="18" charset="0"/>
              </a:rPr>
              <a:t>Nephoria</a:t>
            </a:r>
            <a:r>
              <a:rPr lang="en-US" sz="2200" b="1" dirty="0">
                <a:solidFill>
                  <a:schemeClr val="dk1"/>
                </a:solidFill>
                <a:latin typeface="Californian FB" panose="0207040306080B030204" pitchFamily="18" charset="0"/>
              </a:rPr>
              <a:t> - 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Natural youth booster - supports natural collagen synthesis.  Sourced from the leaves of the Rambutan Super fruit in south east Asia. Has a similar pathway to rejuvenating the skin. Super complimentary to retinol</a:t>
            </a:r>
          </a:p>
          <a:p>
            <a:pPr marL="533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Californian FB" panose="0207040306080B030204" pitchFamily="18" charset="0"/>
              </a:rPr>
              <a:t>Bio placenta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 - contains peptides and amino acids. Provides anti ageing and skin rejuvenating effects. Helps skin to look firmer and younger. Accelerates healing of skin slows down </a:t>
            </a:r>
            <a:r>
              <a:rPr lang="en-US" sz="22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thining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 of ageing skin, boosts collagen and elastin synthesis (firming)</a:t>
            </a:r>
          </a:p>
          <a:p>
            <a:pPr marL="533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Californian FB" panose="0207040306080B030204" pitchFamily="18" charset="0"/>
              </a:rPr>
              <a:t>Aloe Vera Juice &amp; Kelp Extract - 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calms and add extra moisture</a:t>
            </a:r>
          </a:p>
          <a:p>
            <a:pPr marL="533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Californian FB" panose="0207040306080B030204" pitchFamily="18" charset="0"/>
              </a:rPr>
              <a:t>0.5% Nano Retinol as the active ingredient - 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Compared to prescription </a:t>
            </a:r>
            <a:r>
              <a:rPr lang="en-US" sz="22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Retinods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, they do not have other incredible ingredients to calm and </a:t>
            </a:r>
            <a:r>
              <a:rPr lang="en-US" sz="22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moisturise</a:t>
            </a: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 the skin</a:t>
            </a:r>
          </a:p>
          <a:p>
            <a:pPr marL="533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fornian FB" panose="0207040306080B030204" pitchFamily="18" charset="0"/>
              </a:rPr>
              <a:t>Lipid encapsulated to keep the retinol at its most potent form.  Then it is a sustained time release over 8 hours WHILE YOU SLEEP!</a:t>
            </a:r>
            <a:endParaRPr lang="en-GB" sz="22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838200" y="-594803"/>
            <a:ext cx="10515600" cy="22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Key Ingredients…</a:t>
            </a: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B9AC-8B05-44E6-9172-8EC78845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03445"/>
            <a:ext cx="10515600" cy="4273517"/>
          </a:xfrm>
        </p:spPr>
        <p:txBody>
          <a:bodyPr>
            <a:normAutofit/>
          </a:bodyPr>
          <a:lstStyle/>
          <a:p>
            <a:pPr marL="533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High magic 4d 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- sodium hyaluronate complex, with 4 different types of HA to deeply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moisturise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 the skin. Designed to replenish water from the outside and hold water from the inside </a:t>
            </a:r>
          </a:p>
          <a:p>
            <a:pPr marL="533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Prevents/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minimises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 the tightening issues that can come with retinol use</a:t>
            </a:r>
            <a:endParaRPr lang="en-US" sz="2400" b="1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533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Matrixyl</a:t>
            </a: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 3000 </a:t>
            </a:r>
            <a:r>
              <a:rPr lang="en-US" sz="2400" b="1" dirty="0" err="1">
                <a:solidFill>
                  <a:schemeClr val="dk1"/>
                </a:solidFill>
                <a:latin typeface="Californian FB" panose="0207040306080B030204" pitchFamily="18" charset="0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 - peptide complex that helps support the skin's elasticity and texture for firm and supple appearance. Stimulates collagen production</a:t>
            </a:r>
            <a:endParaRPr lang="en-US" sz="2400" b="1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533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Medowfoam</a:t>
            </a:r>
            <a:r>
              <a:rPr lang="en-US" sz="2400" b="1" dirty="0">
                <a:solidFill>
                  <a:schemeClr val="dk1"/>
                </a:solidFill>
                <a:latin typeface="Californian FB" panose="0207040306080B030204" pitchFamily="18" charset="0"/>
              </a:rPr>
              <a:t> sea oil 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-  helps </a:t>
            </a:r>
            <a:r>
              <a:rPr lang="en-US" sz="2400" dirty="0" err="1">
                <a:solidFill>
                  <a:schemeClr val="dk1"/>
                </a:solidFill>
                <a:latin typeface="Californian FB" panose="0207040306080B030204" pitchFamily="18" charset="0"/>
              </a:rPr>
              <a:t>moisturise</a:t>
            </a:r>
            <a:r>
              <a:rPr lang="en-US" sz="2400" dirty="0">
                <a:solidFill>
                  <a:schemeClr val="dk1"/>
                </a:solidFill>
                <a:latin typeface="Californian FB" panose="0207040306080B030204" pitchFamily="18" charset="0"/>
              </a:rPr>
              <a:t> and soothe (nourishes your skin). Supports the ability to maintain the glow </a:t>
            </a:r>
            <a:endParaRPr lang="en-GB" sz="24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-284085" y="1"/>
            <a:ext cx="11637885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r>
              <a:rPr lang="en-GB" b="1" dirty="0">
                <a:solidFill>
                  <a:schemeClr val="dk1"/>
                </a:solidFill>
                <a:latin typeface="Lucida Calligraphy" panose="03010101010101010101" pitchFamily="66" charset="0"/>
              </a:rPr>
              <a:t>What to expect</a:t>
            </a:r>
            <a:endParaRPr b="1" dirty="0">
              <a:solidFill>
                <a:schemeClr val="dk1"/>
              </a:solidFill>
              <a:latin typeface="Lucida Calligraphy" panose="03010101010101010101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intessential"/>
              <a:buNone/>
            </a:pPr>
            <a:endParaRPr sz="3600" b="1"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C9EBEA-8DFF-4728-891F-C9D442518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3289"/>
            <a:ext cx="10515600" cy="4383674"/>
          </a:xfrm>
        </p:spPr>
        <p:txBody>
          <a:bodyPr/>
          <a:lstStyle/>
          <a:p>
            <a:pPr marL="5334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Allow 6-8 Weeks for true results</a:t>
            </a:r>
          </a:p>
          <a:p>
            <a:pPr marL="5334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Up to 6-12 Months for Optimum results</a:t>
            </a:r>
          </a:p>
          <a:p>
            <a:pPr marL="5334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5334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HUGE CHANGE IN TEXTURE OF SKIN, GLOW</a:t>
            </a:r>
          </a:p>
          <a:p>
            <a:pPr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 REDUCES BREAKOUTS. SMOOTHNESS OF SKIN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dk1"/>
              </a:solidFill>
              <a:latin typeface="Californian FB" panose="0207040306080B0302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fornian FB" panose="0207040306080B030204" pitchFamily="18" charset="0"/>
              </a:rPr>
              <a:t>TAKE before photos 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833</Words>
  <Application>Microsoft Office PowerPoint</Application>
  <PresentationFormat>Widescreen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Lustria</vt:lpstr>
      <vt:lpstr>Lucida Calligraphy</vt:lpstr>
      <vt:lpstr>Californian FB</vt:lpstr>
      <vt:lpstr>Quintessential</vt:lpstr>
      <vt:lpstr>Office Theme</vt:lpstr>
      <vt:lpstr>Beginners Guide to Retinol </vt:lpstr>
      <vt:lpstr>How do I incorporate this  Into my skincare routine? </vt:lpstr>
      <vt:lpstr>  When to use..</vt:lpstr>
      <vt:lpstr>Side Effects</vt:lpstr>
      <vt:lpstr>    WHY is ours different?    </vt:lpstr>
      <vt:lpstr>    Key Ingredients  </vt:lpstr>
      <vt:lpstr>  Key Ingredients… </vt:lpstr>
      <vt:lpstr>      Key Ingredients…    </vt:lpstr>
      <vt:lpstr>      What to expect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Johnson</dc:creator>
  <cp:lastModifiedBy>Liz</cp:lastModifiedBy>
  <cp:revision>2</cp:revision>
  <dcterms:created xsi:type="dcterms:W3CDTF">2018-02-02T10:45:25Z</dcterms:created>
  <dcterms:modified xsi:type="dcterms:W3CDTF">2021-12-31T10:40:32Z</dcterms:modified>
</cp:coreProperties>
</file>