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72" r:id="rId4"/>
    <p:sldId id="267" r:id="rId5"/>
    <p:sldId id="270" r:id="rId6"/>
    <p:sldId id="260" r:id="rId7"/>
    <p:sldId id="262" r:id="rId8"/>
    <p:sldId id="261" r:id="rId9"/>
    <p:sldId id="274" r:id="rId10"/>
    <p:sldId id="273" r:id="rId11"/>
    <p:sldId id="263"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9AD"/>
    <a:srgbClr val="F4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0" autoAdjust="0"/>
  </p:normalViewPr>
  <p:slideViewPr>
    <p:cSldViewPr snapToGrid="0">
      <p:cViewPr varScale="1">
        <p:scale>
          <a:sx n="70" d="100"/>
          <a:sy n="70"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08F3D-E6D5-4316-AD5E-727D42B44E61}" type="datetimeFigureOut">
              <a:rPr lang="en-CA" smtClean="0"/>
              <a:t>2024-04-22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9B62-F9D5-4782-A674-76545D9CA61F}" type="slidenum">
              <a:rPr lang="en-CA" smtClean="0"/>
              <a:t>‹#›</a:t>
            </a:fld>
            <a:endParaRPr lang="en-CA"/>
          </a:p>
        </p:txBody>
      </p:sp>
    </p:spTree>
    <p:extLst>
      <p:ext uri="{BB962C8B-B14F-4D97-AF65-F5344CB8AC3E}">
        <p14:creationId xmlns:p14="http://schemas.microsoft.com/office/powerpoint/2010/main" val="167868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chat Creating Community on Fb. Fb is my platform of choice, it works well for me, my comfort level and is where my target demographic spends a lot of time. When it comes to FB and creating community we are going to cover these 3 areas: Core Values, Serving and Content Creation. When you can look at your FB group as more than a place to sell, this is truly where the magic happens.</a:t>
            </a:r>
            <a:br>
              <a:rPr lang="en-US" dirty="0"/>
            </a:br>
            <a:br>
              <a:rPr lang="en-US" dirty="0"/>
            </a:br>
            <a:r>
              <a:rPr lang="en-US" dirty="0"/>
              <a:t>Tell 300 PV 2019 story.</a:t>
            </a: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2</a:t>
            </a:fld>
            <a:endParaRPr lang="en-CA"/>
          </a:p>
        </p:txBody>
      </p:sp>
    </p:spTree>
    <p:extLst>
      <p:ext uri="{BB962C8B-B14F-4D97-AF65-F5344CB8AC3E}">
        <p14:creationId xmlns:p14="http://schemas.microsoft.com/office/powerpoint/2010/main" val="204569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FFFFFF"/>
                </a:solidFill>
                <a:effectLst/>
                <a:highlight>
                  <a:srgbClr val="0084FF"/>
                </a:highlight>
                <a:latin typeface="Segoe UI Historic" panose="020B0502040204020203" pitchFamily="34" charset="0"/>
              </a:rPr>
              <a:t>-The thing with creating a strong community is you want people to keep coming back so you want to be creating content that your audience wants to see. This is where when people blame the algorithm for them not getting engagement or interaction or sales, what I want to ask them is, is your content catered to the audience that you are serving? if it doesn’t interest them why would they look at it? Why would they keep coming back?</a:t>
            </a:r>
            <a:br>
              <a:rPr lang="en-US" sz="2800" b="0" i="0" dirty="0">
                <a:solidFill>
                  <a:srgbClr val="FFFFFF"/>
                </a:solidFill>
                <a:effectLst/>
                <a:highlight>
                  <a:srgbClr val="0084FF"/>
                </a:highlight>
                <a:latin typeface="Segoe UI Historic" panose="020B0502040204020203" pitchFamily="34" charset="0"/>
              </a:rPr>
            </a:br>
            <a:r>
              <a:rPr lang="en-US" sz="2800" b="0" i="0" dirty="0">
                <a:solidFill>
                  <a:srgbClr val="FFFFFF"/>
                </a:solidFill>
                <a:effectLst/>
                <a:highlight>
                  <a:srgbClr val="0084FF"/>
                </a:highlight>
                <a:latin typeface="Segoe UI Historic" panose="020B0502040204020203" pitchFamily="34" charset="0"/>
              </a:rPr>
              <a:t>- </a:t>
            </a:r>
            <a:r>
              <a:rPr lang="en-US" sz="4000" b="0" i="0" dirty="0">
                <a:solidFill>
                  <a:srgbClr val="FFFFFF"/>
                </a:solidFill>
                <a:effectLst/>
                <a:highlight>
                  <a:srgbClr val="0084FF"/>
                </a:highlight>
                <a:latin typeface="Segoe UI Historic" panose="020B0502040204020203" pitchFamily="34" charset="0"/>
              </a:rPr>
              <a:t>Be aware of how your posts are doing - this is where you can utilize insights. Also utilize your audience avatar so think about when your audience is likely to be online. For me, my ideal audience is a working mom so she is very likely checking her phone when she wakes up she she’s checking her phone on her lunch break and she’s checking her phone when her children are in bed so I have time to my post to go off accordingly.</a:t>
            </a:r>
            <a:br>
              <a:rPr lang="en-US" sz="4000" b="0" i="0" dirty="0">
                <a:solidFill>
                  <a:srgbClr val="FFFFFF"/>
                </a:solidFill>
                <a:effectLst/>
                <a:highlight>
                  <a:srgbClr val="0084FF"/>
                </a:highlight>
                <a:latin typeface="Segoe UI Historic" panose="020B0502040204020203" pitchFamily="34" charset="0"/>
              </a:rPr>
            </a:br>
            <a:r>
              <a:rPr lang="en-US" sz="4000" b="0" i="0" dirty="0">
                <a:solidFill>
                  <a:srgbClr val="FFFFFF"/>
                </a:solidFill>
                <a:effectLst/>
                <a:highlight>
                  <a:srgbClr val="0084FF"/>
                </a:highlight>
                <a:latin typeface="Segoe UI Historic" panose="020B0502040204020203" pitchFamily="34" charset="0"/>
              </a:rPr>
              <a:t>-Also thinking about variety of content, what kind of content does your audience like to see and can you mix it up so can you do things like static post with pictures? Live video, short form video like reels that you can post in your customer group, polls, mixing up the kind of content will also allow you to collect the data to see what kind of post perform the best in your group.</a:t>
            </a:r>
            <a:br>
              <a:rPr lang="en-US" sz="4000" b="0" i="0" dirty="0">
                <a:solidFill>
                  <a:srgbClr val="FFFFFF"/>
                </a:solidFill>
                <a:effectLst/>
                <a:highlight>
                  <a:srgbClr val="0084FF"/>
                </a:highlight>
                <a:latin typeface="Segoe UI Historic" panose="020B0502040204020203" pitchFamily="34" charset="0"/>
              </a:rPr>
            </a:br>
            <a:r>
              <a:rPr lang="en-US" sz="4000" b="0" i="0" dirty="0">
                <a:solidFill>
                  <a:srgbClr val="FFFFFF"/>
                </a:solidFill>
                <a:effectLst/>
                <a:highlight>
                  <a:srgbClr val="0084FF"/>
                </a:highlight>
                <a:latin typeface="Segoe UI Historic" panose="020B0502040204020203" pitchFamily="34" charset="0"/>
              </a:rPr>
              <a:t>- </a:t>
            </a:r>
            <a:r>
              <a:rPr lang="en-US" sz="5400" b="0" i="0" dirty="0">
                <a:solidFill>
                  <a:srgbClr val="FFFFFF"/>
                </a:solidFill>
                <a:effectLst/>
                <a:highlight>
                  <a:srgbClr val="0084FF"/>
                </a:highlight>
                <a:latin typeface="Segoe UI Historic" panose="020B0502040204020203" pitchFamily="34" charset="0"/>
              </a:rPr>
              <a:t>Drip campaigns and verbiage around your audience avatar – explain drip campaign and give example could be candlelight </a:t>
            </a:r>
            <a:r>
              <a:rPr lang="en-US" sz="5400" b="0" i="0" dirty="0" err="1">
                <a:solidFill>
                  <a:srgbClr val="FFFFFF"/>
                </a:solidFill>
                <a:effectLst/>
                <a:highlight>
                  <a:srgbClr val="0084FF"/>
                </a:highlight>
                <a:latin typeface="Segoe UI Historic" panose="020B0502040204020203" pitchFamily="34" charset="0"/>
              </a:rPr>
              <a:t>Shadowsense</a:t>
            </a:r>
            <a:br>
              <a:rPr lang="en-US" sz="5400" b="0" i="0" dirty="0">
                <a:solidFill>
                  <a:srgbClr val="FFFFFF"/>
                </a:solidFill>
                <a:effectLst/>
                <a:highlight>
                  <a:srgbClr val="0084FF"/>
                </a:highlight>
                <a:latin typeface="Segoe UI Historic" panose="020B0502040204020203" pitchFamily="34" charset="0"/>
              </a:rPr>
            </a:br>
            <a:r>
              <a:rPr lang="en-US" sz="5400" b="0" i="0" dirty="0">
                <a:solidFill>
                  <a:srgbClr val="FFFFFF"/>
                </a:solidFill>
                <a:effectLst/>
                <a:highlight>
                  <a:srgbClr val="0084FF"/>
                </a:highlight>
                <a:latin typeface="Segoe UI Historic" panose="020B0502040204020203" pitchFamily="34" charset="0"/>
              </a:rPr>
              <a:t>- Diminished decision fatigue - This is where again I kind of tie this into my drip campaigns, but I will do bundles that correlate with my content so if I’m doing a drip campaign on a five minute face, I will pick four products that are </a:t>
            </a:r>
            <a:r>
              <a:rPr lang="en-US" sz="5400" b="0" i="0" dirty="0" err="1">
                <a:solidFill>
                  <a:srgbClr val="FFFFFF"/>
                </a:solidFill>
                <a:effectLst/>
                <a:highlight>
                  <a:srgbClr val="0084FF"/>
                </a:highlight>
                <a:latin typeface="Segoe UI Historic" panose="020B0502040204020203" pitchFamily="34" charset="0"/>
              </a:rPr>
              <a:t>gonna</a:t>
            </a:r>
            <a:r>
              <a:rPr lang="en-US" sz="5400" b="0" i="0" dirty="0">
                <a:solidFill>
                  <a:srgbClr val="FFFFFF"/>
                </a:solidFill>
                <a:effectLst/>
                <a:highlight>
                  <a:srgbClr val="0084FF"/>
                </a:highlight>
                <a:latin typeface="Segoe UI Historic" panose="020B0502040204020203" pitchFamily="34" charset="0"/>
              </a:rPr>
              <a:t> be bundled together, and I might even give </a:t>
            </a:r>
            <a:r>
              <a:rPr lang="en-US" sz="5400" b="0" i="0" dirty="0" err="1">
                <a:solidFill>
                  <a:srgbClr val="FFFFFF"/>
                </a:solidFill>
                <a:effectLst/>
                <a:highlight>
                  <a:srgbClr val="0084FF"/>
                </a:highlight>
                <a:latin typeface="Segoe UI Historic" panose="020B0502040204020203" pitchFamily="34" charset="0"/>
              </a:rPr>
              <a:t>colour</a:t>
            </a:r>
            <a:r>
              <a:rPr lang="en-US" sz="5400" b="0" i="0" dirty="0">
                <a:solidFill>
                  <a:srgbClr val="FFFFFF"/>
                </a:solidFill>
                <a:effectLst/>
                <a:highlight>
                  <a:srgbClr val="0084FF"/>
                </a:highlight>
                <a:latin typeface="Segoe UI Historic" panose="020B0502040204020203" pitchFamily="34" charset="0"/>
              </a:rPr>
              <a:t> suggestions because a confused mine does nothing when there’s too many options or people don’t know where to start. They will do nothing.</a:t>
            </a:r>
            <a:br>
              <a:rPr lang="en-US" sz="5400" b="0" i="0" dirty="0">
                <a:solidFill>
                  <a:srgbClr val="FFFFFF"/>
                </a:solidFill>
                <a:effectLst/>
                <a:highlight>
                  <a:srgbClr val="0084FF"/>
                </a:highlight>
                <a:latin typeface="Segoe UI Historic" panose="020B0502040204020203" pitchFamily="34" charset="0"/>
              </a:rPr>
            </a:br>
            <a:r>
              <a:rPr lang="en-US" sz="5400" b="0" i="0" dirty="0">
                <a:solidFill>
                  <a:srgbClr val="FFFFFF"/>
                </a:solidFill>
                <a:effectLst/>
                <a:highlight>
                  <a:srgbClr val="0084FF"/>
                </a:highlight>
                <a:latin typeface="Segoe UI Historic" panose="020B0502040204020203" pitchFamily="34" charset="0"/>
              </a:rPr>
              <a:t>- And this is something that I talk to my team about all the time it is kind of like one of our phrases is no comment left behind engage your audience. We are really good at putting the content out there, but we sometimes forget to create that back-and-forth dialogue so when someone comments on your content, even if it’s something like, I love that </a:t>
            </a:r>
            <a:r>
              <a:rPr lang="en-US" sz="5400" b="0" i="0" dirty="0" err="1">
                <a:solidFill>
                  <a:srgbClr val="FFFFFF"/>
                </a:solidFill>
                <a:effectLst/>
                <a:highlight>
                  <a:srgbClr val="0084FF"/>
                </a:highlight>
                <a:latin typeface="Segoe UI Historic" panose="020B0502040204020203" pitchFamily="34" charset="0"/>
              </a:rPr>
              <a:t>colour</a:t>
            </a:r>
            <a:r>
              <a:rPr lang="en-US" sz="5400" b="0" i="0" dirty="0">
                <a:solidFill>
                  <a:srgbClr val="FFFFFF"/>
                </a:solidFill>
                <a:effectLst/>
                <a:highlight>
                  <a:srgbClr val="0084FF"/>
                </a:highlight>
                <a:latin typeface="Segoe UI Historic" panose="020B0502040204020203" pitchFamily="34" charset="0"/>
              </a:rPr>
              <a:t>. Write something underneath. Keep the conversation flowing because of what that’s </a:t>
            </a:r>
            <a:r>
              <a:rPr lang="en-US" sz="5400" b="0" i="0" dirty="0" err="1">
                <a:solidFill>
                  <a:srgbClr val="FFFFFF"/>
                </a:solidFill>
                <a:effectLst/>
                <a:highlight>
                  <a:srgbClr val="0084FF"/>
                </a:highlight>
                <a:latin typeface="Segoe UI Historic" panose="020B0502040204020203" pitchFamily="34" charset="0"/>
              </a:rPr>
              <a:t>gonna</a:t>
            </a:r>
            <a:r>
              <a:rPr lang="en-US" sz="5400" b="0" i="0" dirty="0">
                <a:solidFill>
                  <a:srgbClr val="FFFFFF"/>
                </a:solidFill>
                <a:effectLst/>
                <a:highlight>
                  <a:srgbClr val="0084FF"/>
                </a:highlight>
                <a:latin typeface="Segoe UI Historic" panose="020B0502040204020203" pitchFamily="34" charset="0"/>
              </a:rPr>
              <a:t> do is one it’s </a:t>
            </a:r>
            <a:r>
              <a:rPr lang="en-US" sz="5400" b="0" i="0" dirty="0" err="1">
                <a:solidFill>
                  <a:srgbClr val="FFFFFF"/>
                </a:solidFill>
                <a:effectLst/>
                <a:highlight>
                  <a:srgbClr val="0084FF"/>
                </a:highlight>
                <a:latin typeface="Segoe UI Historic" panose="020B0502040204020203" pitchFamily="34" charset="0"/>
              </a:rPr>
              <a:t>gonna</a:t>
            </a:r>
            <a:r>
              <a:rPr lang="en-US" sz="5400" b="0" i="0" dirty="0">
                <a:solidFill>
                  <a:srgbClr val="FFFFFF"/>
                </a:solidFill>
                <a:effectLst/>
                <a:highlight>
                  <a:srgbClr val="0084FF"/>
                </a:highlight>
                <a:latin typeface="Segoe UI Historic" panose="020B0502040204020203" pitchFamily="34" charset="0"/>
              </a:rPr>
              <a:t> alert them that there’s a notification they’re </a:t>
            </a:r>
            <a:r>
              <a:rPr lang="en-US" sz="5400" b="0" i="0" dirty="0" err="1">
                <a:solidFill>
                  <a:srgbClr val="FFFFFF"/>
                </a:solidFill>
                <a:effectLst/>
                <a:highlight>
                  <a:srgbClr val="0084FF"/>
                </a:highlight>
                <a:latin typeface="Segoe UI Historic" panose="020B0502040204020203" pitchFamily="34" charset="0"/>
              </a:rPr>
              <a:t>gonna</a:t>
            </a:r>
            <a:r>
              <a:rPr lang="en-US" sz="5400" b="0" i="0" dirty="0">
                <a:solidFill>
                  <a:srgbClr val="FFFFFF"/>
                </a:solidFill>
                <a:effectLst/>
                <a:highlight>
                  <a:srgbClr val="0084FF"/>
                </a:highlight>
                <a:latin typeface="Segoe UI Historic" panose="020B0502040204020203" pitchFamily="34" charset="0"/>
              </a:rPr>
              <a:t> go back into your group. They might look around a little more but it’s </a:t>
            </a:r>
            <a:r>
              <a:rPr lang="en-US" sz="5400" b="0" i="0" dirty="0" err="1">
                <a:solidFill>
                  <a:srgbClr val="FFFFFF"/>
                </a:solidFill>
                <a:effectLst/>
                <a:highlight>
                  <a:srgbClr val="0084FF"/>
                </a:highlight>
                <a:latin typeface="Segoe UI Historic" panose="020B0502040204020203" pitchFamily="34" charset="0"/>
              </a:rPr>
              <a:t>gonna</a:t>
            </a:r>
            <a:r>
              <a:rPr lang="en-US" sz="5400" b="0" i="0" dirty="0">
                <a:solidFill>
                  <a:srgbClr val="FFFFFF"/>
                </a:solidFill>
                <a:effectLst/>
                <a:highlight>
                  <a:srgbClr val="0084FF"/>
                </a:highlight>
                <a:latin typeface="Segoe UI Historic" panose="020B0502040204020203" pitchFamily="34" charset="0"/>
              </a:rPr>
              <a:t> show Facebook that you are using Facebook for what Facebook is for Facebook is for connecting with other people and the more that you can connect with people the more that it will boost your algorithm and your content will be pushed out further to your audience and Facebook sees that people are engaging and posting and there is that community feel that’s when Facebook starts to favor your content and it starts to do better.</a:t>
            </a:r>
            <a:br>
              <a:rPr lang="en-US" sz="5400" b="0" i="0" dirty="0">
                <a:solidFill>
                  <a:srgbClr val="FFFFFF"/>
                </a:solidFill>
                <a:effectLst/>
                <a:highlight>
                  <a:srgbClr val="0084FF"/>
                </a:highlight>
                <a:latin typeface="Segoe UI Historic" panose="020B0502040204020203" pitchFamily="34" charset="0"/>
              </a:rPr>
            </a:br>
            <a:br>
              <a:rPr lang="en-US" sz="4000" b="0" i="0" dirty="0">
                <a:solidFill>
                  <a:srgbClr val="FFFFFF"/>
                </a:solidFill>
                <a:effectLst/>
                <a:highlight>
                  <a:srgbClr val="0084FF"/>
                </a:highlight>
                <a:latin typeface="Segoe UI Historic" panose="020B0502040204020203" pitchFamily="34" charset="0"/>
              </a:rPr>
            </a:br>
            <a:br>
              <a:rPr lang="en-US" sz="2800" b="0" i="0" dirty="0">
                <a:solidFill>
                  <a:srgbClr val="FFFFFF"/>
                </a:solidFill>
                <a:effectLst/>
                <a:highlight>
                  <a:srgbClr val="0084FF"/>
                </a:highlight>
                <a:latin typeface="Segoe UI Historic" panose="020B0502040204020203" pitchFamily="34" charset="0"/>
              </a:rPr>
            </a:br>
            <a:br>
              <a:rPr lang="en-US" sz="2800" b="0" i="0" dirty="0">
                <a:solidFill>
                  <a:srgbClr val="FFFFFF"/>
                </a:solidFill>
                <a:effectLst/>
                <a:highlight>
                  <a:srgbClr val="0084FF"/>
                </a:highlight>
                <a:latin typeface="Segoe UI Historic" panose="020B0502040204020203" pitchFamily="34" charset="0"/>
              </a:rPr>
            </a:br>
            <a:br>
              <a:rPr lang="en-US" sz="2800" b="0" i="0" dirty="0">
                <a:solidFill>
                  <a:srgbClr val="FFFFFF"/>
                </a:solidFill>
                <a:effectLst/>
                <a:highlight>
                  <a:srgbClr val="0084FF"/>
                </a:highlight>
                <a:latin typeface="Segoe UI Historic" panose="020B0502040204020203" pitchFamily="34" charset="0"/>
              </a:rPr>
            </a:br>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11</a:t>
            </a:fld>
            <a:endParaRPr lang="en-CA"/>
          </a:p>
        </p:txBody>
      </p:sp>
    </p:spTree>
    <p:extLst>
      <p:ext uri="{BB962C8B-B14F-4D97-AF65-F5344CB8AC3E}">
        <p14:creationId xmlns:p14="http://schemas.microsoft.com/office/powerpoint/2010/main" val="341985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Treat </a:t>
            </a:r>
            <a:r>
              <a:rPr lang="en-US" sz="2800" b="0" i="0" dirty="0">
                <a:solidFill>
                  <a:srgbClr val="FFFFFF"/>
                </a:solidFill>
                <a:effectLst/>
                <a:highlight>
                  <a:srgbClr val="0084FF"/>
                </a:highlight>
                <a:latin typeface="Segoe UI Historic" panose="020B0502040204020203" pitchFamily="34" charset="0"/>
              </a:rPr>
              <a:t>your content drip campaigns like an essay-  so an essay has a thesis, which is the statement that you’re going  be trying to prove throughout your essay, it has a body and it has a conclusion and I want you to think about your drip campaigns the same way so if it’s a four-day campaign, you always want to start with your pinned post, your pinned post is the post that’s going go up first you can pin it to your feature and that’s going tell your customers what they can expect for however, many days your campaign is what products are going cover what they’re going to learn in any sort of promotions you have </a:t>
            </a:r>
            <a:r>
              <a:rPr lang="en-US" sz="4000" b="0" i="0" dirty="0">
                <a:solidFill>
                  <a:srgbClr val="FFFFFF"/>
                </a:solidFill>
                <a:effectLst/>
                <a:highlight>
                  <a:srgbClr val="0084FF"/>
                </a:highlight>
                <a:latin typeface="Segoe UI Historic" panose="020B0502040204020203" pitchFamily="34" charset="0"/>
              </a:rPr>
              <a:t>I would tile this post with a short pre-recorded video of myself or a selfie of myself or a reel that relates to the campaign and then 2 to 3 pictures that go with it so it could be any sort of promotions that are going on color collages if it’s some sort of makeup campaign or anything like that.</a:t>
            </a:r>
            <a:br>
              <a:rPr lang="en-US" sz="4000" b="0" i="0" dirty="0">
                <a:solidFill>
                  <a:srgbClr val="FFFFFF"/>
                </a:solidFill>
                <a:effectLst/>
                <a:highlight>
                  <a:srgbClr val="0084FF"/>
                </a:highlight>
                <a:latin typeface="Segoe UI Historic" panose="020B0502040204020203" pitchFamily="34" charset="0"/>
              </a:rPr>
            </a:br>
            <a:r>
              <a:rPr lang="en-US" sz="4000" b="0" i="0" dirty="0">
                <a:solidFill>
                  <a:srgbClr val="FFFFFF"/>
                </a:solidFill>
                <a:effectLst/>
                <a:highlight>
                  <a:srgbClr val="0084FF"/>
                </a:highlight>
                <a:latin typeface="Segoe UI Historic" panose="020B0502040204020203" pitchFamily="34" charset="0"/>
              </a:rPr>
              <a:t>- Posting - My rule of thumb is 2 to 3 times a day during my drip campaign and my final post is going to mimic my pinned post so that’s going be my closing out post so that’s where I will recap any promotions if there’s any deals that I have on and you know that that’s ending tonight to have them submit their orders but you’re kind of use that to close out the sales strong.</a:t>
            </a:r>
            <a:br>
              <a:rPr lang="en-US" sz="4000" b="0" i="0" dirty="0">
                <a:solidFill>
                  <a:srgbClr val="FFFFFF"/>
                </a:solidFill>
                <a:effectLst/>
                <a:highlight>
                  <a:srgbClr val="0084FF"/>
                </a:highlight>
                <a:latin typeface="Segoe UI Historic" panose="020B0502040204020203" pitchFamily="34" charset="0"/>
              </a:rPr>
            </a:br>
            <a:r>
              <a:rPr lang="en-US" sz="4000" b="0" i="0" dirty="0">
                <a:solidFill>
                  <a:srgbClr val="FFFFFF"/>
                </a:solidFill>
                <a:effectLst/>
                <a:highlight>
                  <a:srgbClr val="0084FF"/>
                </a:highlight>
                <a:latin typeface="Segoe UI Historic" panose="020B0502040204020203" pitchFamily="34" charset="0"/>
              </a:rPr>
              <a:t>- Give people a chance to share their opinions daily. This is huge one because it will keep people coming back, but too it will boost your algorithm so once a day I have a post that I call my nothing related to </a:t>
            </a:r>
            <a:r>
              <a:rPr lang="en-US" sz="4000" b="0" i="0" dirty="0" err="1">
                <a:solidFill>
                  <a:srgbClr val="FFFFFF"/>
                </a:solidFill>
                <a:effectLst/>
                <a:highlight>
                  <a:srgbClr val="0084FF"/>
                </a:highlight>
                <a:latin typeface="Segoe UI Historic" panose="020B0502040204020203" pitchFamily="34" charset="0"/>
              </a:rPr>
              <a:t>Senegence</a:t>
            </a:r>
            <a:r>
              <a:rPr lang="en-US" sz="4000" b="0" i="0" dirty="0">
                <a:solidFill>
                  <a:srgbClr val="FFFFFF"/>
                </a:solidFill>
                <a:effectLst/>
                <a:highlight>
                  <a:srgbClr val="0084FF"/>
                </a:highlight>
                <a:latin typeface="Segoe UI Historic" panose="020B0502040204020203" pitchFamily="34" charset="0"/>
              </a:rPr>
              <a:t> ‘s post. It is a random engagement it could be something like do you like cats or dogs do you like pineapple on your pizza? It’s just something to get people chatting and it’s going to boost that algorithm.</a:t>
            </a:r>
            <a:br>
              <a:rPr lang="en-US" sz="4000" b="0" i="0" dirty="0">
                <a:solidFill>
                  <a:srgbClr val="FFFFFF"/>
                </a:solidFill>
                <a:effectLst/>
                <a:highlight>
                  <a:srgbClr val="0084FF"/>
                </a:highlight>
                <a:latin typeface="Segoe UI Historic" panose="020B0502040204020203" pitchFamily="34" charset="0"/>
              </a:rPr>
            </a:br>
            <a:r>
              <a:rPr lang="en-US" sz="4000" b="0" i="0" dirty="0">
                <a:solidFill>
                  <a:srgbClr val="FFFFFF"/>
                </a:solidFill>
                <a:effectLst/>
                <a:highlight>
                  <a:srgbClr val="0084FF"/>
                </a:highlight>
                <a:latin typeface="Segoe UI Historic" panose="020B0502040204020203" pitchFamily="34" charset="0"/>
              </a:rPr>
              <a:t>- Monthly this could be some thing that if this is daunting, you do it quarterly, but I want you to think about. Can you have one piece of content a drip campaign, a sale, a mega party, that is going to fill your funnel with your audience avatar that are not currently in your group so this will be a piece of content that you could post on your personal page or in your stories that might attract people into your customer group this could be something like a wash face challenge tired tips for moms, etc.</a:t>
            </a:r>
            <a:br>
              <a:rPr lang="en-US" sz="4000" b="0" i="0" dirty="0">
                <a:solidFill>
                  <a:srgbClr val="FFFFFF"/>
                </a:solidFill>
                <a:effectLst/>
                <a:highlight>
                  <a:srgbClr val="0084FF"/>
                </a:highlight>
                <a:latin typeface="Segoe UI Historic" panose="020B0502040204020203" pitchFamily="34" charset="0"/>
              </a:rPr>
            </a:br>
            <a:br>
              <a:rPr lang="en-US" sz="2800" b="0" i="0" dirty="0">
                <a:solidFill>
                  <a:srgbClr val="FFFFFF"/>
                </a:solidFill>
                <a:effectLst/>
                <a:highlight>
                  <a:srgbClr val="0084FF"/>
                </a:highlight>
                <a:latin typeface="Segoe UI Historic" panose="020B0502040204020203" pitchFamily="34" charset="0"/>
              </a:rPr>
            </a:br>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12</a:t>
            </a:fld>
            <a:endParaRPr lang="en-CA"/>
          </a:p>
        </p:txBody>
      </p:sp>
    </p:spTree>
    <p:extLst>
      <p:ext uri="{BB962C8B-B14F-4D97-AF65-F5344CB8AC3E}">
        <p14:creationId xmlns:p14="http://schemas.microsoft.com/office/powerpoint/2010/main" val="69191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FFFFFF"/>
                </a:solidFill>
                <a:effectLst/>
                <a:highlight>
                  <a:srgbClr val="0084FF"/>
                </a:highlight>
                <a:latin typeface="Segoe UI Historic" panose="020B0502040204020203" pitchFamily="34" charset="0"/>
              </a:rPr>
              <a:t>Lastly, I want to end on some fun add-ons so this is where again we always want to think about how we can keep people coming back. There’s so much going on </a:t>
            </a:r>
            <a:r>
              <a:rPr lang="en-US" sz="2800" b="0" i="0" dirty="0" err="1">
                <a:solidFill>
                  <a:srgbClr val="FFFFFF"/>
                </a:solidFill>
                <a:effectLst/>
                <a:highlight>
                  <a:srgbClr val="0084FF"/>
                </a:highlight>
                <a:latin typeface="Segoe UI Historic" panose="020B0502040204020203" pitchFamily="34" charset="0"/>
              </a:rPr>
              <a:t>on</a:t>
            </a:r>
            <a:r>
              <a:rPr lang="en-US" sz="2800" b="0" i="0" dirty="0">
                <a:solidFill>
                  <a:srgbClr val="FFFFFF"/>
                </a:solidFill>
                <a:effectLst/>
                <a:highlight>
                  <a:srgbClr val="0084FF"/>
                </a:highlight>
                <a:latin typeface="Segoe UI Historic" panose="020B0502040204020203" pitchFamily="34" charset="0"/>
              </a:rPr>
              <a:t> the Internet. There’s so many distributors. What makes you stand out? What fun are you having because that that’s going to make people want to show up.</a:t>
            </a:r>
          </a:p>
          <a:p>
            <a:r>
              <a:rPr lang="en-US" sz="2800" b="0" i="0" dirty="0">
                <a:solidFill>
                  <a:srgbClr val="FFFFFF"/>
                </a:solidFill>
                <a:effectLst/>
                <a:highlight>
                  <a:srgbClr val="0084FF"/>
                </a:highlight>
                <a:latin typeface="Segoe UI Historic" panose="020B0502040204020203" pitchFamily="34" charset="0"/>
              </a:rPr>
              <a:t>For me, I try to incorporate a variety into what I’m doing and try to do something every at least one to two months that is maybe not something I usually do so for example that could be a messenger sale that could be a live sale that could be a trivia night that could be an album sale that could be something like let’s make a deal.</a:t>
            </a:r>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13</a:t>
            </a:fld>
            <a:endParaRPr lang="en-CA"/>
          </a:p>
        </p:txBody>
      </p:sp>
    </p:spTree>
    <p:extLst>
      <p:ext uri="{BB962C8B-B14F-4D97-AF65-F5344CB8AC3E}">
        <p14:creationId xmlns:p14="http://schemas.microsoft.com/office/powerpoint/2010/main" val="134876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14</a:t>
            </a:fld>
            <a:endParaRPr lang="en-CA"/>
          </a:p>
        </p:txBody>
      </p:sp>
    </p:spTree>
    <p:extLst>
      <p:ext uri="{BB962C8B-B14F-4D97-AF65-F5344CB8AC3E}">
        <p14:creationId xmlns:p14="http://schemas.microsoft.com/office/powerpoint/2010/main" val="367512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I think this is an aspect often overlooked in FB groups. Yes this is your store and where you are selling but your group has the power to be so much more and when you hone into your core values this where it goes from a group to a community. </a:t>
            </a:r>
            <a:br>
              <a:rPr lang="en-US" sz="1800" dirty="0"/>
            </a:br>
            <a:br>
              <a:rPr lang="en-US" sz="1800" dirty="0"/>
            </a:br>
            <a:r>
              <a:rPr lang="en-US" sz="1800" dirty="0"/>
              <a:t>- I picked the word empowered because it drives the way I show up and how I treat my group - How does empowered weave itself into my daily actions:</a:t>
            </a:r>
            <a:br>
              <a:rPr lang="en-US" sz="1800" dirty="0"/>
            </a:br>
            <a:r>
              <a:rPr lang="en-US" sz="1800" dirty="0">
                <a:solidFill>
                  <a:srgbClr val="0149AD"/>
                </a:solidFill>
              </a:rPr>
              <a:t>I empower my customers by building their trust, providing them with the knowledge they need to make a decision, and providing consistent follow up. </a:t>
            </a:r>
            <a:br>
              <a:rPr lang="en-US" sz="1800" dirty="0"/>
            </a:br>
            <a:br>
              <a:rPr lang="en-US" sz="1800" dirty="0"/>
            </a:br>
            <a:r>
              <a:rPr lang="en-US" sz="1800" dirty="0"/>
              <a:t>I want my customers to feel empowered in their buying experience. That means, I want them to come into their transaction knowing and trusting me, knowing the products, knowing the price point and the VALUE, knowing the steps of the transaction, knowing how to use their new products and know that they will be followed up with. </a:t>
            </a:r>
            <a:br>
              <a:rPr lang="en-US" sz="1800" dirty="0"/>
            </a:br>
            <a:endParaRPr lang="en-CA"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3</a:t>
            </a:fld>
            <a:endParaRPr lang="en-CA"/>
          </a:p>
        </p:txBody>
      </p:sp>
    </p:spTree>
    <p:extLst>
      <p:ext uri="{BB962C8B-B14F-4D97-AF65-F5344CB8AC3E}">
        <p14:creationId xmlns:p14="http://schemas.microsoft.com/office/powerpoint/2010/main" val="81032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A closed group helps my group members feel comfortable sharing selfies and asking questions.</a:t>
            </a:r>
            <a:br>
              <a:rPr lang="en-US" sz="1800" dirty="0"/>
            </a:br>
            <a:r>
              <a:rPr lang="en-US" sz="1800" dirty="0"/>
              <a:t>- It is a space just for them because its private and everything stays in that group. People who may not comment otherwise feel comfortable doing so. </a:t>
            </a:r>
            <a:br>
              <a:rPr lang="en-US" sz="1800" dirty="0"/>
            </a:br>
            <a:r>
              <a:rPr lang="en-US" sz="1800" dirty="0"/>
              <a:t>- From a business standpoint setting up a  closed group allows you to keep track of your network .Can ask qualifying questions upon entry </a:t>
            </a:r>
            <a:br>
              <a:rPr lang="en-US" sz="1800" dirty="0"/>
            </a:br>
            <a:r>
              <a:rPr lang="en-US" sz="1800" dirty="0"/>
              <a:t>- Allows you to work your funnel better as you can build a system for when new people join. You don’t want people popping in unnoticed. Every new member should get a friend request, welcome DM, tag them in welcome post and custom profile.</a:t>
            </a:r>
            <a:br>
              <a:rPr lang="en-US" sz="1800" dirty="0"/>
            </a:br>
            <a:r>
              <a:rPr lang="en-US" sz="1800" dirty="0"/>
              <a:t>- If your group is public what is there reason for NEEDING to join? </a:t>
            </a:r>
            <a:endParaRPr lang="en-CA"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4</a:t>
            </a:fld>
            <a:endParaRPr lang="en-CA"/>
          </a:p>
        </p:txBody>
      </p:sp>
    </p:spTree>
    <p:extLst>
      <p:ext uri="{BB962C8B-B14F-4D97-AF65-F5344CB8AC3E}">
        <p14:creationId xmlns:p14="http://schemas.microsoft.com/office/powerpoint/2010/main" val="176340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Primark vs. Louis Vuitton – Can use Canadian Walmart as experience you pretty much run through the entire transaction yourself. Louis Vuitton – tailored experience, attention to detail and customer follow up.</a:t>
            </a:r>
            <a:br>
              <a:rPr lang="en-US" sz="1800" dirty="0"/>
            </a:br>
            <a:r>
              <a:rPr lang="en-US" sz="1800" dirty="0"/>
              <a:t>What experience are you creating for your customer? What are you currently doing to create that unique shopping experience?</a:t>
            </a:r>
            <a:br>
              <a:rPr lang="en-US" sz="1800" dirty="0"/>
            </a:b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73% of  consumers say that customer experience is a very important factor in their purchasing decision, so much so that even if they love a company or product, 59% will still walk away after a bad experience. </a:t>
            </a:r>
            <a:b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b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HUG YOUR CUSTOMER – JACK MITCHELL</a:t>
            </a:r>
            <a:br>
              <a:rPr lang="en-US" sz="1800" dirty="0"/>
            </a:br>
            <a:endParaRPr lang="en-CA"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5</a:t>
            </a:fld>
            <a:endParaRPr lang="en-CA"/>
          </a:p>
        </p:txBody>
      </p:sp>
    </p:spTree>
    <p:extLst>
      <p:ext uri="{BB962C8B-B14F-4D97-AF65-F5344CB8AC3E}">
        <p14:creationId xmlns:p14="http://schemas.microsoft.com/office/powerpoint/2010/main" val="223086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Trust - Our goal is to grow our network through authentic relationships. Friend your customers. Take an interest in them. Reach out and connect about non-business related things. Share your life – good and bad.. </a:t>
            </a:r>
            <a:br>
              <a:rPr lang="en-US" sz="1800" dirty="0"/>
            </a:br>
            <a:r>
              <a:rPr lang="en-US" sz="1800" dirty="0"/>
              <a:t>Remember you are in this for the long haul and not a quick fix. View each interaction as a friendship, not a transaction.</a:t>
            </a:r>
          </a:p>
        </p:txBody>
      </p:sp>
      <p:sp>
        <p:nvSpPr>
          <p:cNvPr id="4" name="Slide Number Placeholder 3"/>
          <p:cNvSpPr>
            <a:spLocks noGrp="1"/>
          </p:cNvSpPr>
          <p:nvPr>
            <p:ph type="sldNum" sz="quarter" idx="5"/>
          </p:nvPr>
        </p:nvSpPr>
        <p:spPr/>
        <p:txBody>
          <a:bodyPr/>
          <a:lstStyle/>
          <a:p>
            <a:fld id="{D6449B62-F9D5-4782-A674-76545D9CA61F}" type="slidenum">
              <a:rPr lang="en-CA" smtClean="0"/>
              <a:t>6</a:t>
            </a:fld>
            <a:endParaRPr lang="en-CA"/>
          </a:p>
        </p:txBody>
      </p:sp>
    </p:spTree>
    <p:extLst>
      <p:ext uri="{BB962C8B-B14F-4D97-AF65-F5344CB8AC3E}">
        <p14:creationId xmlns:p14="http://schemas.microsoft.com/office/powerpoint/2010/main" val="259767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Follow up – Follow up is probably one of the easiest ways to maintain good relationships with customers AND sell, but it is underutilized. Pick a method you like and stick with it. </a:t>
            </a:r>
          </a:p>
          <a:p>
            <a:br>
              <a:rPr lang="en-US" sz="1800" dirty="0"/>
            </a:br>
            <a:r>
              <a:rPr lang="en-US" sz="1800" dirty="0">
                <a:solidFill>
                  <a:schemeClr val="tx1"/>
                </a:solidFill>
              </a:rPr>
              <a:t>What are different reasons to follow up with your customers?</a:t>
            </a:r>
          </a:p>
          <a:p>
            <a:r>
              <a:rPr lang="en-US" sz="1800" dirty="0">
                <a:solidFill>
                  <a:srgbClr val="002060"/>
                </a:solidFill>
              </a:rPr>
              <a:t>Keep your customers in the loop as you place your order, ship or deliver their product, and make sure to create a timeline to follow up with them based on their order. </a:t>
            </a:r>
            <a:r>
              <a:rPr lang="en-US" sz="1800" dirty="0"/>
              <a:t>Example: Mascara, follow up through transaction until delivery, and then schedule out maybe 1 week post and 2.5 months later for refill. Providing a service so there are never gaps in their products running out.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Follow up does not have to be linked to a sale – keep yourself at the forefront of peoples minds. Mothers Day, birthdays, Holidays etc.</a:t>
            </a:r>
          </a:p>
          <a:p>
            <a:pPr>
              <a:lnSpc>
                <a:spcPct val="107000"/>
              </a:lnSpc>
              <a:spcAft>
                <a:spcPts val="800"/>
              </a:spcAft>
            </a:pPr>
            <a:br>
              <a:rPr lang="en-US" sz="1800" dirty="0"/>
            </a:b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Knowing your customers and their spending habits will lead to customer trust – you can serve your customers better when you know their spending habits with you. </a:t>
            </a:r>
            <a:b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br>
            <a:b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b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9 out of 10 consumers value when a business knows their account history and current activities with that company.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spc="15" dirty="0">
                <a:solidFill>
                  <a:srgbClr val="0F1013"/>
                </a:solidFill>
                <a:effectLst/>
                <a:latin typeface="Georgia" panose="02040502050405020303" pitchFamily="18" charset="0"/>
                <a:ea typeface="Calibri" panose="020F0502020204030204" pitchFamily="34" charset="0"/>
                <a:cs typeface="Times New Roman" panose="02020603050405020304" pitchFamily="18" charset="0"/>
              </a:rPr>
              <a:t>- After building a relationship, customer spend grows alongside trust. Eventually, loyal customers spend 67% more than new ones</a:t>
            </a:r>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7</a:t>
            </a:fld>
            <a:endParaRPr lang="en-CA"/>
          </a:p>
        </p:txBody>
      </p:sp>
    </p:spTree>
    <p:extLst>
      <p:ext uri="{BB962C8B-B14F-4D97-AF65-F5344CB8AC3E}">
        <p14:creationId xmlns:p14="http://schemas.microsoft.com/office/powerpoint/2010/main" val="172452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t>Joining a thriving group is like walking into a party that has already started. Be a good host! Tag all new members in a welcome post. </a:t>
            </a:r>
            <a:br>
              <a:rPr lang="en-CA" sz="1800" dirty="0"/>
            </a:br>
            <a:br>
              <a:rPr lang="en-CA" sz="1800" dirty="0"/>
            </a:br>
            <a:r>
              <a:rPr lang="en-CA" sz="1800" dirty="0"/>
              <a:t>Knowledge – Empower them to be able to find answers. Catalogue, pricing visible, instructions on how to order, etc.</a:t>
            </a:r>
          </a:p>
        </p:txBody>
      </p:sp>
      <p:sp>
        <p:nvSpPr>
          <p:cNvPr id="4" name="Slide Number Placeholder 3"/>
          <p:cNvSpPr>
            <a:spLocks noGrp="1"/>
          </p:cNvSpPr>
          <p:nvPr>
            <p:ph type="sldNum" sz="quarter" idx="5"/>
          </p:nvPr>
        </p:nvSpPr>
        <p:spPr/>
        <p:txBody>
          <a:bodyPr/>
          <a:lstStyle/>
          <a:p>
            <a:fld id="{D6449B62-F9D5-4782-A674-76545D9CA61F}" type="slidenum">
              <a:rPr lang="en-CA" smtClean="0"/>
              <a:t>8</a:t>
            </a:fld>
            <a:endParaRPr lang="en-CA"/>
          </a:p>
        </p:txBody>
      </p:sp>
    </p:spTree>
    <p:extLst>
      <p:ext uri="{BB962C8B-B14F-4D97-AF65-F5344CB8AC3E}">
        <p14:creationId xmlns:p14="http://schemas.microsoft.com/office/powerpoint/2010/main" val="2087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 This is a great to encourage community. Check your insights in your group and do a monthly shout out for your top commenter and top spender</a:t>
            </a:r>
            <a:br>
              <a:rPr lang="en-US" sz="1800" dirty="0"/>
            </a:br>
            <a:r>
              <a:rPr lang="en-US" sz="1800" dirty="0"/>
              <a:t>- Do a post at the beginning of every month asking who has a birthday that month</a:t>
            </a:r>
            <a:br>
              <a:rPr lang="en-US" sz="1800" dirty="0"/>
            </a:br>
            <a:r>
              <a:rPr lang="en-US" sz="1800" dirty="0"/>
              <a:t>- Weekly newsletter update post </a:t>
            </a:r>
          </a:p>
        </p:txBody>
      </p:sp>
      <p:sp>
        <p:nvSpPr>
          <p:cNvPr id="4" name="Slide Number Placeholder 3"/>
          <p:cNvSpPr>
            <a:spLocks noGrp="1"/>
          </p:cNvSpPr>
          <p:nvPr>
            <p:ph type="sldNum" sz="quarter" idx="5"/>
          </p:nvPr>
        </p:nvSpPr>
        <p:spPr/>
        <p:txBody>
          <a:bodyPr/>
          <a:lstStyle/>
          <a:p>
            <a:fld id="{D6449B62-F9D5-4782-A674-76545D9CA61F}" type="slidenum">
              <a:rPr lang="en-CA" smtClean="0"/>
              <a:t>9</a:t>
            </a:fld>
            <a:endParaRPr lang="en-CA"/>
          </a:p>
        </p:txBody>
      </p:sp>
    </p:spTree>
    <p:extLst>
      <p:ext uri="{BB962C8B-B14F-4D97-AF65-F5344CB8AC3E}">
        <p14:creationId xmlns:p14="http://schemas.microsoft.com/office/powerpoint/2010/main" val="198595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D6449B62-F9D5-4782-A674-76545D9CA61F}" type="slidenum">
              <a:rPr lang="en-CA" smtClean="0"/>
              <a:t>10</a:t>
            </a:fld>
            <a:endParaRPr lang="en-CA"/>
          </a:p>
        </p:txBody>
      </p:sp>
    </p:spTree>
    <p:extLst>
      <p:ext uri="{BB962C8B-B14F-4D97-AF65-F5344CB8AC3E}">
        <p14:creationId xmlns:p14="http://schemas.microsoft.com/office/powerpoint/2010/main" val="95450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CDA-6916-B1A5-4C9E-253C2D1EF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FF2441-C36B-E965-8404-386243D21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B6A9FB5-3F23-90C3-D9B3-B9351C06E19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D6AE593-B5E6-D7F4-E16E-4AA2A641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C73F-25BE-620D-10D4-7122905F1312}"/>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4351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F32C-7567-05FA-F463-DEA25E023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8F53E-958B-9BC4-FBF7-371F5F4F57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2AB7C-BC44-C876-9913-236D6E0448C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5B45D716-9D57-3CB3-82DC-D62D97E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2230-8A91-36B6-DB3E-109BFE1CD47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71292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B85CD-3C07-F9D1-C140-10BD135B14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4C5BD4-814B-A08C-8EA0-3CC675C7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5A869F-0202-64AC-3D15-F2AED2DEE9D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32469F7C-C4CF-17A1-E99F-84AFF8BC2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6B60F-F07E-3F6B-2425-C826A278B8A1}"/>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87413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98BE-69EE-441E-3BA4-145F854265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6AD08A-DEDD-F356-09BA-DFE2015B1C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B96C90-CC1E-3FC6-19CA-43B210A31463}"/>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B9929E40-CEF4-4826-82EE-6B64F80DE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5B095-785C-1A07-2321-19B313478178}"/>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3363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1648-5657-A660-005D-A98906B70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8E5F5E-1224-9078-7558-7D389FBE5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1C513-AF0F-5F6D-BDB8-723C06E2C34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129C466-6F67-DF3A-07B3-CFE801DFC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6CB1-F67A-3C13-2EE4-2440E1A2A1EE}"/>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1490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E9DD-B3D4-C366-2DC3-3ABA1AEBA0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1B4FC2-3999-5008-79F8-C86D16F07C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9CBAD9-29FB-056E-962E-8D465DDDC8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4018F4-2E1C-1949-16A8-5D7ED5AF7B3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29015FC8-0509-56C2-41FD-2D4A7DC07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45018-F6F8-FB9B-BEC1-41A4462F15F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91355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B70-E3F4-673B-C37F-1B0B84D565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D6FE0C-0439-B530-6A86-4C104712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2D12BC-C664-0A1B-5AF4-06C68C4FAB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400528-0D36-F60A-C50F-73983BAD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1031F7-333C-0E83-C1B1-9E2111A2CF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05AFCD-EC4A-F79B-BB0F-341B1067228E}"/>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8" name="Footer Placeholder 7">
            <a:extLst>
              <a:ext uri="{FF2B5EF4-FFF2-40B4-BE49-F238E27FC236}">
                <a16:creationId xmlns:a16="http://schemas.microsoft.com/office/drawing/2014/main" id="{A9359381-4A7A-179D-C830-9CA1447C03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59DEB-C369-35A0-1C76-4C8ACBDBFE76}"/>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50019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3B40-3FD6-5CF9-2F5E-8C18BCD368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589D5A-FD5B-FFB9-9D32-6EF9D47151BF}"/>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4" name="Footer Placeholder 3">
            <a:extLst>
              <a:ext uri="{FF2B5EF4-FFF2-40B4-BE49-F238E27FC236}">
                <a16:creationId xmlns:a16="http://schemas.microsoft.com/office/drawing/2014/main" id="{9A21C731-38E0-A9AD-6366-F4CB8B0B0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E7D28-F8EA-BA2C-6BA5-643253004DC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06603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C245-EC59-CA3A-CE98-1C74691A8CA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3" name="Footer Placeholder 2">
            <a:extLst>
              <a:ext uri="{FF2B5EF4-FFF2-40B4-BE49-F238E27FC236}">
                <a16:creationId xmlns:a16="http://schemas.microsoft.com/office/drawing/2014/main" id="{6D44F074-2955-240B-1400-17FDD92DB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77C76-59B2-C2AA-32D9-012E81F681AA}"/>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0256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5A03-FD2C-AF1E-08B7-4B5DAFB8F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7EF7CB-98D1-6F52-01BF-DE7158068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B5389B-7CCB-141C-B737-D7B191099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B48051-D8B6-97F7-F9EB-BBA87AE90F6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678330A6-1611-3357-BDD2-D036E17E2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A9D3B-2CFE-748D-0A0C-0EF18DD459FC}"/>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81065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D917-B07B-9DF6-DBAA-49B29E76AD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EDCBD0-60E5-934C-4040-9724C1433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74498-C8DC-01EA-92A9-3249C008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902A1-B3C6-E2B3-6F16-D99B217470CC}"/>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AF586EE0-7436-2C3B-04CF-37A5F0A2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DFDCA-F62C-C941-CFC0-01A92413FA9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10053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72590-29C7-86B0-965F-5369B23BE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D44AD2-B6D0-F865-C461-A49B3F5FA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21829-5C35-85C8-4353-3FE4D2616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E2F72DA3-FDA6-8922-FB75-57D916CF9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D5F5-DE0E-2878-D6D6-05C2584E7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A321A-064B-BD4B-B66A-24C708F97D66}" type="slidenum">
              <a:rPr lang="en-US" smtClean="0"/>
              <a:t>‹#›</a:t>
            </a:fld>
            <a:endParaRPr lang="en-US"/>
          </a:p>
        </p:txBody>
      </p:sp>
    </p:spTree>
    <p:extLst>
      <p:ext uri="{BB962C8B-B14F-4D97-AF65-F5344CB8AC3E}">
        <p14:creationId xmlns:p14="http://schemas.microsoft.com/office/powerpoint/2010/main" val="174914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DEF-3E1A-705A-4DEB-415D9CA5F4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F9F676-CAD0-93CD-B6B3-82720E145E1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887A4A9-FCD0-78E4-7E48-84C4266A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 y="3904"/>
            <a:ext cx="12198952" cy="6854096"/>
          </a:xfrm>
          <a:prstGeom prst="rect">
            <a:avLst/>
          </a:prstGeom>
        </p:spPr>
      </p:pic>
    </p:spTree>
    <p:extLst>
      <p:ext uri="{BB962C8B-B14F-4D97-AF65-F5344CB8AC3E}">
        <p14:creationId xmlns:p14="http://schemas.microsoft.com/office/powerpoint/2010/main" val="14986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494772" y="1860585"/>
            <a:ext cx="5590904" cy="2554545"/>
          </a:xfrm>
          <a:prstGeom prst="rect">
            <a:avLst/>
          </a:prstGeom>
          <a:noFill/>
        </p:spPr>
        <p:txBody>
          <a:bodyPr wrap="square" rtlCol="0">
            <a:spAutoFit/>
          </a:bodyPr>
          <a:lstStyle/>
          <a:p>
            <a:pPr algn="ctr"/>
            <a:r>
              <a:rPr lang="en-US" sz="4000" b="1" dirty="0">
                <a:solidFill>
                  <a:srgbClr val="0149AD"/>
                </a:solidFill>
              </a:rPr>
              <a:t>Custom Profiles</a:t>
            </a:r>
            <a:br>
              <a:rPr lang="en-US" sz="4000" b="1" dirty="0">
                <a:solidFill>
                  <a:srgbClr val="0149AD"/>
                </a:solidFill>
              </a:rPr>
            </a:br>
            <a:r>
              <a:rPr lang="en-US" sz="4000" dirty="0">
                <a:solidFill>
                  <a:srgbClr val="0149AD"/>
                </a:solidFill>
              </a:rPr>
              <a:t>- make custom profiles for all new group members + first time customers</a:t>
            </a:r>
            <a:endParaRPr lang="en-CA" sz="4000" dirty="0">
              <a:solidFill>
                <a:srgbClr val="0149AD"/>
              </a:solidFill>
            </a:endParaRPr>
          </a:p>
        </p:txBody>
      </p:sp>
      <p:pic>
        <p:nvPicPr>
          <p:cNvPr id="6" name="Picture 5" descr="No description available.">
            <a:extLst>
              <a:ext uri="{FF2B5EF4-FFF2-40B4-BE49-F238E27FC236}">
                <a16:creationId xmlns:a16="http://schemas.microsoft.com/office/drawing/2014/main" id="{DB9B69A6-D7BC-3568-1FEB-32A32D6D6A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838" y="1305503"/>
            <a:ext cx="4773352" cy="47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3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CONTENT CREATION</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9264075"/>
          </a:xfrm>
          <a:prstGeom prst="rect">
            <a:avLst/>
          </a:prstGeom>
          <a:noFill/>
        </p:spPr>
        <p:txBody>
          <a:bodyPr wrap="square" rtlCol="0">
            <a:spAutoFit/>
          </a:bodyPr>
          <a:lstStyle/>
          <a:p>
            <a:pPr algn="ctr"/>
            <a:r>
              <a:rPr lang="en-US" sz="4000" b="1" dirty="0">
                <a:solidFill>
                  <a:srgbClr val="0149AD"/>
                </a:solidFill>
              </a:rPr>
              <a:t>Create Content Your Customers Want to See</a:t>
            </a:r>
          </a:p>
          <a:p>
            <a:pPr marL="571500" indent="-571500" algn="ctr">
              <a:buFontTx/>
              <a:buChar char="-"/>
            </a:pPr>
            <a:r>
              <a:rPr lang="en-US" sz="3600" dirty="0">
                <a:solidFill>
                  <a:srgbClr val="0149AD"/>
                </a:solidFill>
              </a:rPr>
              <a:t>Stop blaming the algorithm</a:t>
            </a:r>
          </a:p>
          <a:p>
            <a:pPr marL="571500" indent="-571500" algn="ctr">
              <a:buFontTx/>
              <a:buChar char="-"/>
            </a:pPr>
            <a:r>
              <a:rPr lang="en-US" sz="3600" dirty="0">
                <a:solidFill>
                  <a:srgbClr val="0149AD"/>
                </a:solidFill>
              </a:rPr>
              <a:t>Be aware of how posts are doing (factor in timing, types of content)</a:t>
            </a:r>
            <a:br>
              <a:rPr lang="en-US" sz="3600" dirty="0">
                <a:solidFill>
                  <a:srgbClr val="0149AD"/>
                </a:solidFill>
              </a:rPr>
            </a:br>
            <a:r>
              <a:rPr lang="en-US" sz="3600" dirty="0">
                <a:solidFill>
                  <a:srgbClr val="0149AD"/>
                </a:solidFill>
              </a:rPr>
              <a:t>- Drip Campaigns and verbiage around Audience Avatar</a:t>
            </a:r>
          </a:p>
          <a:p>
            <a:pPr marL="571500" indent="-571500" algn="ctr">
              <a:buFontTx/>
              <a:buChar char="-"/>
            </a:pPr>
            <a:r>
              <a:rPr lang="en-US" sz="3600" dirty="0">
                <a:solidFill>
                  <a:srgbClr val="0149AD"/>
                </a:solidFill>
              </a:rPr>
              <a:t>Diminish decision fatigue</a:t>
            </a:r>
            <a:br>
              <a:rPr lang="en-US" sz="3600" dirty="0">
                <a:solidFill>
                  <a:srgbClr val="0149AD"/>
                </a:solidFill>
              </a:rPr>
            </a:br>
            <a:r>
              <a:rPr lang="en-US" sz="3600" dirty="0">
                <a:solidFill>
                  <a:srgbClr val="0149AD"/>
                </a:solidFill>
              </a:rPr>
              <a:t>- Engage your audience (no comment left behind) </a:t>
            </a:r>
          </a:p>
          <a:p>
            <a:pPr algn="ctr"/>
            <a:endParaRPr lang="en-US" sz="4000" dirty="0">
              <a:solidFill>
                <a:srgbClr val="0149AD"/>
              </a:solidFill>
            </a:endParaRPr>
          </a:p>
          <a:p>
            <a:pPr marL="571500" indent="-571500" algn="ctr">
              <a:buFont typeface="Arial" panose="020B0604020202020204" pitchFamily="34" charset="0"/>
              <a:buChar char="•"/>
            </a:pPr>
            <a:endParaRPr lang="en-CA" sz="4000" dirty="0">
              <a:solidFill>
                <a:srgbClr val="0149AD"/>
              </a:solidFill>
            </a:endParaRPr>
          </a:p>
          <a:p>
            <a:pPr marL="571500" indent="-571500" algn="ctr">
              <a:buFontTx/>
              <a:buChar char="-"/>
            </a:pPr>
            <a:endParaRPr lang="en-US" sz="3600" dirty="0">
              <a:solidFill>
                <a:srgbClr val="0149AD"/>
              </a:solidFill>
            </a:endParaRPr>
          </a:p>
          <a:p>
            <a:pPr marL="571500" indent="-571500" algn="ctr">
              <a:buFontTx/>
              <a:buChar char="-"/>
            </a:pPr>
            <a:endParaRPr lang="en-US" sz="3600" dirty="0">
              <a:solidFill>
                <a:srgbClr val="0149AD"/>
              </a:solidFill>
            </a:endParaRPr>
          </a:p>
          <a:p>
            <a:pPr marL="571500" indent="-571500" algn="ctr">
              <a:buFont typeface="Arial" panose="020B0604020202020204" pitchFamily="34" charset="0"/>
              <a:buChar char="•"/>
            </a:pPr>
            <a:endParaRPr lang="en-US" sz="3600" dirty="0">
              <a:solidFill>
                <a:srgbClr val="0149AD"/>
              </a:solidFill>
            </a:endParaRPr>
          </a:p>
          <a:p>
            <a:pPr algn="ctr"/>
            <a:endParaRPr lang="en-US" sz="4000" dirty="0">
              <a:solidFill>
                <a:srgbClr val="0149AD"/>
              </a:solidFill>
            </a:endParaRPr>
          </a:p>
          <a:p>
            <a:pPr marL="571500" indent="-571500" algn="ctr">
              <a:buFont typeface="Arial" panose="020B0604020202020204" pitchFamily="34" charset="0"/>
              <a:buChar char="•"/>
            </a:pPr>
            <a:endParaRPr lang="en-CA" sz="4000" dirty="0">
              <a:solidFill>
                <a:srgbClr val="0149AD"/>
              </a:solidFill>
            </a:endParaRPr>
          </a:p>
        </p:txBody>
      </p:sp>
    </p:spTree>
    <p:extLst>
      <p:ext uri="{BB962C8B-B14F-4D97-AF65-F5344CB8AC3E}">
        <p14:creationId xmlns:p14="http://schemas.microsoft.com/office/powerpoint/2010/main" val="134862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CONTENT CREATION</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8156079"/>
          </a:xfrm>
          <a:prstGeom prst="rect">
            <a:avLst/>
          </a:prstGeom>
          <a:noFill/>
        </p:spPr>
        <p:txBody>
          <a:bodyPr wrap="square" rtlCol="0">
            <a:spAutoFit/>
          </a:bodyPr>
          <a:lstStyle/>
          <a:p>
            <a:pPr algn="ctr"/>
            <a:r>
              <a:rPr lang="en-US" sz="4000" b="1" dirty="0">
                <a:solidFill>
                  <a:srgbClr val="0149AD"/>
                </a:solidFill>
              </a:rPr>
              <a:t>Quick Content Creation Tips:</a:t>
            </a:r>
          </a:p>
          <a:p>
            <a:pPr marL="571500" indent="-571500" algn="ctr">
              <a:buFontTx/>
              <a:buChar char="-"/>
            </a:pPr>
            <a:r>
              <a:rPr lang="en-US" sz="3600" dirty="0">
                <a:solidFill>
                  <a:srgbClr val="0149AD"/>
                </a:solidFill>
              </a:rPr>
              <a:t>Treat your content drip campaigns like an essay.</a:t>
            </a:r>
            <a:br>
              <a:rPr lang="en-US" sz="3600" dirty="0">
                <a:solidFill>
                  <a:srgbClr val="0149AD"/>
                </a:solidFill>
              </a:rPr>
            </a:br>
            <a:r>
              <a:rPr lang="en-US" sz="3600" dirty="0">
                <a:solidFill>
                  <a:srgbClr val="0149AD"/>
                </a:solidFill>
              </a:rPr>
              <a:t>- Give people a chance to share their opinions daily</a:t>
            </a:r>
            <a:br>
              <a:rPr lang="en-US" sz="3600" dirty="0">
                <a:solidFill>
                  <a:srgbClr val="0149AD"/>
                </a:solidFill>
              </a:rPr>
            </a:br>
            <a:r>
              <a:rPr lang="en-US" sz="3600" dirty="0">
                <a:solidFill>
                  <a:srgbClr val="0149AD"/>
                </a:solidFill>
              </a:rPr>
              <a:t>- Monthly – have one content piece or event that will fill your funnel with your Audience Avatar</a:t>
            </a:r>
          </a:p>
          <a:p>
            <a:pPr algn="ctr"/>
            <a:endParaRPr lang="en-US" sz="4000" dirty="0">
              <a:solidFill>
                <a:srgbClr val="0149AD"/>
              </a:solidFill>
            </a:endParaRPr>
          </a:p>
          <a:p>
            <a:pPr marL="571500" indent="-571500" algn="ctr">
              <a:buFont typeface="Arial" panose="020B0604020202020204" pitchFamily="34" charset="0"/>
              <a:buChar char="•"/>
            </a:pPr>
            <a:endParaRPr lang="en-CA" sz="4000" dirty="0">
              <a:solidFill>
                <a:srgbClr val="0149AD"/>
              </a:solidFill>
            </a:endParaRPr>
          </a:p>
          <a:p>
            <a:pPr marL="571500" indent="-571500" algn="ctr">
              <a:buFontTx/>
              <a:buChar char="-"/>
            </a:pPr>
            <a:endParaRPr lang="en-US" sz="3600" dirty="0">
              <a:solidFill>
                <a:srgbClr val="0149AD"/>
              </a:solidFill>
            </a:endParaRPr>
          </a:p>
          <a:p>
            <a:pPr marL="571500" indent="-571500" algn="ctr">
              <a:buFontTx/>
              <a:buChar char="-"/>
            </a:pPr>
            <a:endParaRPr lang="en-US" sz="3600" dirty="0">
              <a:solidFill>
                <a:srgbClr val="0149AD"/>
              </a:solidFill>
            </a:endParaRPr>
          </a:p>
          <a:p>
            <a:pPr marL="571500" indent="-571500" algn="ctr">
              <a:buFont typeface="Arial" panose="020B0604020202020204" pitchFamily="34" charset="0"/>
              <a:buChar char="•"/>
            </a:pPr>
            <a:endParaRPr lang="en-US" sz="3600" dirty="0">
              <a:solidFill>
                <a:srgbClr val="0149AD"/>
              </a:solidFill>
            </a:endParaRPr>
          </a:p>
          <a:p>
            <a:pPr algn="ctr"/>
            <a:endParaRPr lang="en-US" sz="4000" dirty="0">
              <a:solidFill>
                <a:srgbClr val="0149AD"/>
              </a:solidFill>
            </a:endParaRPr>
          </a:p>
          <a:p>
            <a:pPr marL="571500" indent="-571500" algn="ctr">
              <a:buFont typeface="Arial" panose="020B0604020202020204" pitchFamily="34" charset="0"/>
              <a:buChar char="•"/>
            </a:pPr>
            <a:endParaRPr lang="en-CA" sz="4000" dirty="0">
              <a:solidFill>
                <a:srgbClr val="0149AD"/>
              </a:solidFill>
            </a:endParaRPr>
          </a:p>
        </p:txBody>
      </p:sp>
    </p:spTree>
    <p:extLst>
      <p:ext uri="{BB962C8B-B14F-4D97-AF65-F5344CB8AC3E}">
        <p14:creationId xmlns:p14="http://schemas.microsoft.com/office/powerpoint/2010/main" val="165638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9038"/>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CONTENT CREATION</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2172789" y="5202968"/>
            <a:ext cx="7219405" cy="2554545"/>
          </a:xfrm>
          <a:prstGeom prst="rect">
            <a:avLst/>
          </a:prstGeom>
          <a:noFill/>
        </p:spPr>
        <p:txBody>
          <a:bodyPr wrap="square" rtlCol="0">
            <a:spAutoFit/>
          </a:bodyPr>
          <a:lstStyle/>
          <a:p>
            <a:pPr algn="ctr"/>
            <a:r>
              <a:rPr lang="en-US" sz="3200" b="1" dirty="0">
                <a:solidFill>
                  <a:srgbClr val="0149AD"/>
                </a:solidFill>
              </a:rPr>
              <a:t>Fun add </a:t>
            </a:r>
            <a:r>
              <a:rPr lang="en-US" sz="3200" b="1" dirty="0" err="1">
                <a:solidFill>
                  <a:srgbClr val="0149AD"/>
                </a:solidFill>
              </a:rPr>
              <a:t>ons</a:t>
            </a:r>
            <a:r>
              <a:rPr lang="en-US" sz="3200" b="1" dirty="0">
                <a:solidFill>
                  <a:srgbClr val="0149AD"/>
                </a:solidFill>
              </a:rPr>
              <a:t>:</a:t>
            </a:r>
          </a:p>
          <a:p>
            <a:pPr algn="ctr"/>
            <a:r>
              <a:rPr lang="en-US" sz="3200" dirty="0">
                <a:solidFill>
                  <a:srgbClr val="0149AD"/>
                </a:solidFill>
              </a:rPr>
              <a:t>- Messenger sales</a:t>
            </a:r>
          </a:p>
          <a:p>
            <a:pPr algn="ctr"/>
            <a:r>
              <a:rPr lang="en-US" sz="3200" dirty="0">
                <a:solidFill>
                  <a:srgbClr val="0149AD"/>
                </a:solidFill>
              </a:rPr>
              <a:t>-Live sale/trivia</a:t>
            </a:r>
            <a:br>
              <a:rPr lang="en-US" sz="3200" dirty="0">
                <a:solidFill>
                  <a:srgbClr val="0149AD"/>
                </a:solidFill>
              </a:rPr>
            </a:br>
            <a:br>
              <a:rPr lang="en-US" sz="3200" dirty="0">
                <a:solidFill>
                  <a:srgbClr val="0149AD"/>
                </a:solidFill>
              </a:rPr>
            </a:br>
            <a:endParaRPr lang="en-CA" sz="3200" dirty="0">
              <a:solidFill>
                <a:srgbClr val="0149AD"/>
              </a:solidFill>
            </a:endParaRPr>
          </a:p>
        </p:txBody>
      </p:sp>
      <p:pic>
        <p:nvPicPr>
          <p:cNvPr id="2050" name="Picture 2" descr="No photo description available.">
            <a:extLst>
              <a:ext uri="{FF2B5EF4-FFF2-40B4-BE49-F238E27FC236}">
                <a16:creationId xmlns:a16="http://schemas.microsoft.com/office/drawing/2014/main" id="{07D77D08-1BFE-A3DB-C87F-44C215B61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4" y="1024502"/>
            <a:ext cx="3964579" cy="3964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73BE82-2222-715E-5770-8170A749E4C0}"/>
              </a:ext>
            </a:extLst>
          </p:cNvPr>
          <p:cNvPicPr>
            <a:picLocks noChangeAspect="1"/>
          </p:cNvPicPr>
          <p:nvPr/>
        </p:nvPicPr>
        <p:blipFill>
          <a:blip r:embed="rId5"/>
          <a:stretch>
            <a:fillRect/>
          </a:stretch>
        </p:blipFill>
        <p:spPr>
          <a:xfrm>
            <a:off x="6232445" y="1024502"/>
            <a:ext cx="5121355" cy="4056741"/>
          </a:xfrm>
          <a:prstGeom prst="rect">
            <a:avLst/>
          </a:prstGeom>
        </p:spPr>
      </p:pic>
    </p:spTree>
    <p:extLst>
      <p:ext uri="{BB962C8B-B14F-4D97-AF65-F5344CB8AC3E}">
        <p14:creationId xmlns:p14="http://schemas.microsoft.com/office/powerpoint/2010/main" val="112853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9038"/>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CONTENT CREATION</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2198914" y="5476910"/>
            <a:ext cx="7219405" cy="1938992"/>
          </a:xfrm>
          <a:prstGeom prst="rect">
            <a:avLst/>
          </a:prstGeom>
          <a:noFill/>
        </p:spPr>
        <p:txBody>
          <a:bodyPr wrap="square" rtlCol="0">
            <a:spAutoFit/>
          </a:bodyPr>
          <a:lstStyle/>
          <a:p>
            <a:pPr algn="ctr"/>
            <a:r>
              <a:rPr lang="en-US" sz="2400" b="1" dirty="0">
                <a:solidFill>
                  <a:srgbClr val="0149AD"/>
                </a:solidFill>
              </a:rPr>
              <a:t>Fun add </a:t>
            </a:r>
            <a:r>
              <a:rPr lang="en-US" sz="2400" b="1" dirty="0" err="1">
                <a:solidFill>
                  <a:srgbClr val="0149AD"/>
                </a:solidFill>
              </a:rPr>
              <a:t>ons</a:t>
            </a:r>
            <a:r>
              <a:rPr lang="en-US" sz="2400" b="1" dirty="0">
                <a:solidFill>
                  <a:srgbClr val="0149AD"/>
                </a:solidFill>
              </a:rPr>
              <a:t>:</a:t>
            </a:r>
          </a:p>
          <a:p>
            <a:pPr marL="457200" indent="-457200" algn="ctr">
              <a:buFontTx/>
              <a:buChar char="-"/>
            </a:pPr>
            <a:r>
              <a:rPr lang="en-US" sz="2400" dirty="0">
                <a:solidFill>
                  <a:srgbClr val="0149AD"/>
                </a:solidFill>
              </a:rPr>
              <a:t>Album sale</a:t>
            </a:r>
          </a:p>
          <a:p>
            <a:pPr marL="457200" indent="-457200" algn="ctr">
              <a:buFontTx/>
              <a:buChar char="-"/>
            </a:pPr>
            <a:r>
              <a:rPr lang="en-US" sz="2400" dirty="0">
                <a:solidFill>
                  <a:srgbClr val="0149AD"/>
                </a:solidFill>
              </a:rPr>
              <a:t>Let’s Make a Deal</a:t>
            </a:r>
            <a:br>
              <a:rPr lang="en-US" sz="2400" dirty="0">
                <a:solidFill>
                  <a:srgbClr val="0149AD"/>
                </a:solidFill>
              </a:rPr>
            </a:br>
            <a:br>
              <a:rPr lang="en-US" sz="2400" dirty="0">
                <a:solidFill>
                  <a:srgbClr val="0149AD"/>
                </a:solidFill>
              </a:rPr>
            </a:br>
            <a:endParaRPr lang="en-CA" sz="2400" dirty="0">
              <a:solidFill>
                <a:srgbClr val="0149AD"/>
              </a:solidFill>
            </a:endParaRPr>
          </a:p>
        </p:txBody>
      </p:sp>
      <p:pic>
        <p:nvPicPr>
          <p:cNvPr id="3074" name="Picture 2" descr="No description available.">
            <a:extLst>
              <a:ext uri="{FF2B5EF4-FFF2-40B4-BE49-F238E27FC236}">
                <a16:creationId xmlns:a16="http://schemas.microsoft.com/office/drawing/2014/main" id="{95952952-F8A1-3D4F-22FA-0C81BDFD2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4" y="948485"/>
            <a:ext cx="3368993" cy="55317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description available.">
            <a:extLst>
              <a:ext uri="{FF2B5EF4-FFF2-40B4-BE49-F238E27FC236}">
                <a16:creationId xmlns:a16="http://schemas.microsoft.com/office/drawing/2014/main" id="{348A7FC9-C03D-92D3-1F73-3174BF6A6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604" y="975284"/>
            <a:ext cx="4276182" cy="43558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description available.">
            <a:extLst>
              <a:ext uri="{FF2B5EF4-FFF2-40B4-BE49-F238E27FC236}">
                <a16:creationId xmlns:a16="http://schemas.microsoft.com/office/drawing/2014/main" id="{54B74728-00AA-FF16-F469-31C74CE5E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375" y="987096"/>
            <a:ext cx="3545283" cy="48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1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CREATING COMMUNITY ON FACEBOOK</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3477875"/>
          </a:xfrm>
          <a:prstGeom prst="rect">
            <a:avLst/>
          </a:prstGeom>
          <a:noFill/>
        </p:spPr>
        <p:txBody>
          <a:bodyPr wrap="square" rtlCol="0">
            <a:spAutoFit/>
          </a:bodyPr>
          <a:lstStyle/>
          <a:p>
            <a:pPr algn="ctr"/>
            <a:r>
              <a:rPr lang="en-US" sz="4400" b="1" dirty="0">
                <a:solidFill>
                  <a:srgbClr val="0149AD"/>
                </a:solidFill>
              </a:rPr>
              <a:t>Your Facebook Group is more than just a place to sell, have you thought about:</a:t>
            </a:r>
            <a:br>
              <a:rPr lang="en-US" sz="4400" dirty="0">
                <a:solidFill>
                  <a:srgbClr val="0149AD"/>
                </a:solidFill>
              </a:rPr>
            </a:br>
            <a:r>
              <a:rPr lang="en-US" sz="4400" dirty="0">
                <a:solidFill>
                  <a:srgbClr val="0149AD"/>
                </a:solidFill>
              </a:rPr>
              <a:t>- Your Core Values</a:t>
            </a:r>
            <a:br>
              <a:rPr lang="en-US" sz="4400" dirty="0">
                <a:solidFill>
                  <a:srgbClr val="0149AD"/>
                </a:solidFill>
              </a:rPr>
            </a:br>
            <a:r>
              <a:rPr lang="en-US" sz="4400" dirty="0">
                <a:solidFill>
                  <a:srgbClr val="0149AD"/>
                </a:solidFill>
              </a:rPr>
              <a:t>- Serving Your Audience</a:t>
            </a:r>
            <a:br>
              <a:rPr lang="en-US" sz="4400" dirty="0">
                <a:solidFill>
                  <a:srgbClr val="0149AD"/>
                </a:solidFill>
              </a:rPr>
            </a:br>
            <a:r>
              <a:rPr lang="en-US" sz="4400" dirty="0">
                <a:solidFill>
                  <a:srgbClr val="0149AD"/>
                </a:solidFill>
              </a:rPr>
              <a:t>- Content Creation</a:t>
            </a:r>
            <a:endParaRPr lang="en-CA" dirty="0">
              <a:solidFill>
                <a:srgbClr val="0149AD"/>
              </a:solidFill>
            </a:endParaRPr>
          </a:p>
        </p:txBody>
      </p:sp>
    </p:spTree>
    <p:extLst>
      <p:ext uri="{BB962C8B-B14F-4D97-AF65-F5344CB8AC3E}">
        <p14:creationId xmlns:p14="http://schemas.microsoft.com/office/powerpoint/2010/main" val="73699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CORE VALUES</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6001643"/>
          </a:xfrm>
          <a:prstGeom prst="rect">
            <a:avLst/>
          </a:prstGeom>
          <a:noFill/>
        </p:spPr>
        <p:txBody>
          <a:bodyPr wrap="square" rtlCol="0">
            <a:spAutoFit/>
          </a:bodyPr>
          <a:lstStyle/>
          <a:p>
            <a:pPr algn="ctr"/>
            <a:r>
              <a:rPr lang="en-US" sz="4400" b="1" dirty="0">
                <a:solidFill>
                  <a:srgbClr val="0149AD"/>
                </a:solidFill>
              </a:rPr>
              <a:t>How do you want your customers to feel and what can you do to cultivate that experience?</a:t>
            </a:r>
            <a:br>
              <a:rPr lang="en-US" sz="4400" b="1" dirty="0">
                <a:solidFill>
                  <a:srgbClr val="0149AD"/>
                </a:solidFill>
              </a:rPr>
            </a:br>
            <a:endParaRPr lang="en-US" sz="4400" b="1" dirty="0">
              <a:solidFill>
                <a:srgbClr val="0149AD"/>
              </a:solidFill>
            </a:endParaRPr>
          </a:p>
          <a:p>
            <a:pPr algn="ctr"/>
            <a:r>
              <a:rPr lang="en-US" sz="4000" dirty="0">
                <a:solidFill>
                  <a:srgbClr val="0149AD"/>
                </a:solidFill>
              </a:rPr>
              <a:t>-My word is “empowered.”</a:t>
            </a:r>
          </a:p>
          <a:p>
            <a:pPr algn="ctr"/>
            <a:endParaRPr lang="en-US" sz="4000" dirty="0">
              <a:solidFill>
                <a:srgbClr val="0149AD"/>
              </a:solidFill>
            </a:endParaRPr>
          </a:p>
          <a:p>
            <a:pPr marL="571500" indent="-571500" algn="ctr">
              <a:buFont typeface="Arial" panose="020B0604020202020204" pitchFamily="34" charset="0"/>
              <a:buChar char="•"/>
            </a:pPr>
            <a:endParaRPr lang="en-US" sz="4000" dirty="0">
              <a:solidFill>
                <a:srgbClr val="0149AD"/>
              </a:solidFill>
            </a:endParaRPr>
          </a:p>
          <a:p>
            <a:pPr algn="ctr"/>
            <a:endParaRPr lang="en-US" sz="4400" dirty="0">
              <a:solidFill>
                <a:srgbClr val="0149AD"/>
              </a:solidFill>
            </a:endParaRPr>
          </a:p>
          <a:p>
            <a:pPr marL="571500" indent="-571500" algn="ctr">
              <a:buFont typeface="Arial" panose="020B0604020202020204" pitchFamily="34" charset="0"/>
              <a:buChar char="•"/>
            </a:pPr>
            <a:endParaRPr lang="en-CA" sz="4400" dirty="0">
              <a:solidFill>
                <a:srgbClr val="0149AD"/>
              </a:solidFill>
            </a:endParaRPr>
          </a:p>
        </p:txBody>
      </p:sp>
    </p:spTree>
    <p:extLst>
      <p:ext uri="{BB962C8B-B14F-4D97-AF65-F5344CB8AC3E}">
        <p14:creationId xmlns:p14="http://schemas.microsoft.com/office/powerpoint/2010/main" val="249151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CORE VALUES</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357410" y="1616705"/>
            <a:ext cx="9615389" cy="3970318"/>
          </a:xfrm>
          <a:prstGeom prst="rect">
            <a:avLst/>
          </a:prstGeom>
          <a:noFill/>
        </p:spPr>
        <p:txBody>
          <a:bodyPr wrap="square" rtlCol="0">
            <a:spAutoFit/>
          </a:bodyPr>
          <a:lstStyle/>
          <a:p>
            <a:pPr algn="ctr"/>
            <a:r>
              <a:rPr lang="en-US" sz="5400" b="1" dirty="0">
                <a:solidFill>
                  <a:srgbClr val="0149AD"/>
                </a:solidFill>
              </a:rPr>
              <a:t> </a:t>
            </a:r>
            <a:r>
              <a:rPr lang="en-US" sz="4800" b="1" dirty="0">
                <a:solidFill>
                  <a:srgbClr val="0149AD"/>
                </a:solidFill>
              </a:rPr>
              <a:t>A closed Facebook group:</a:t>
            </a:r>
            <a:br>
              <a:rPr lang="en-US" sz="5400" b="1" dirty="0">
                <a:solidFill>
                  <a:srgbClr val="0149AD"/>
                </a:solidFill>
              </a:rPr>
            </a:br>
            <a:r>
              <a:rPr lang="en-US" sz="4800" dirty="0">
                <a:solidFill>
                  <a:srgbClr val="0149AD"/>
                </a:solidFill>
              </a:rPr>
              <a:t>- empowered to share without fear</a:t>
            </a:r>
            <a:br>
              <a:rPr lang="en-US" sz="4800" dirty="0">
                <a:solidFill>
                  <a:srgbClr val="0149AD"/>
                </a:solidFill>
              </a:rPr>
            </a:br>
            <a:r>
              <a:rPr lang="en-US" sz="4800" dirty="0">
                <a:solidFill>
                  <a:srgbClr val="0149AD"/>
                </a:solidFill>
              </a:rPr>
              <a:t>- space just for them</a:t>
            </a:r>
            <a:br>
              <a:rPr lang="en-US" sz="4800" dirty="0">
                <a:solidFill>
                  <a:srgbClr val="0149AD"/>
                </a:solidFill>
              </a:rPr>
            </a:br>
            <a:r>
              <a:rPr lang="en-US" sz="4800" dirty="0">
                <a:solidFill>
                  <a:srgbClr val="0149AD"/>
                </a:solidFill>
              </a:rPr>
              <a:t>- you control who enters</a:t>
            </a:r>
            <a:br>
              <a:rPr lang="en-US" sz="4800" dirty="0">
                <a:solidFill>
                  <a:srgbClr val="0149AD"/>
                </a:solidFill>
              </a:rPr>
            </a:br>
            <a:r>
              <a:rPr lang="en-US" sz="4800" dirty="0">
                <a:solidFill>
                  <a:srgbClr val="0149AD"/>
                </a:solidFill>
              </a:rPr>
              <a:t>- fosters community feel</a:t>
            </a:r>
            <a:endParaRPr lang="en-US" sz="5400" b="1" dirty="0">
              <a:solidFill>
                <a:srgbClr val="0149AD"/>
              </a:solidFill>
            </a:endParaRPr>
          </a:p>
        </p:txBody>
      </p:sp>
    </p:spTree>
    <p:extLst>
      <p:ext uri="{BB962C8B-B14F-4D97-AF65-F5344CB8AC3E}">
        <p14:creationId xmlns:p14="http://schemas.microsoft.com/office/powerpoint/2010/main" val="277082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920206" y="3244574"/>
            <a:ext cx="9757954" cy="2708434"/>
          </a:xfrm>
          <a:prstGeom prst="rect">
            <a:avLst/>
          </a:prstGeom>
          <a:noFill/>
        </p:spPr>
        <p:txBody>
          <a:bodyPr wrap="square" rtlCol="0">
            <a:spAutoFit/>
          </a:bodyPr>
          <a:lstStyle/>
          <a:p>
            <a:pPr algn="ctr"/>
            <a:br>
              <a:rPr lang="en-US" sz="4000" dirty="0">
                <a:solidFill>
                  <a:srgbClr val="0149AD"/>
                </a:solidFill>
              </a:rPr>
            </a:br>
            <a:r>
              <a:rPr lang="en-US" sz="4000" dirty="0">
                <a:solidFill>
                  <a:srgbClr val="0149AD"/>
                </a:solidFill>
              </a:rPr>
              <a:t>-</a:t>
            </a:r>
            <a:r>
              <a:rPr lang="en-US" sz="3600" dirty="0">
                <a:solidFill>
                  <a:srgbClr val="0149AD"/>
                </a:solidFill>
              </a:rPr>
              <a:t>Primark vs. Louis Vuitton customer experience</a:t>
            </a:r>
            <a:br>
              <a:rPr lang="en-US" sz="3600" dirty="0">
                <a:solidFill>
                  <a:srgbClr val="0149AD"/>
                </a:solidFill>
              </a:rPr>
            </a:br>
            <a:r>
              <a:rPr lang="en-US" sz="3600" dirty="0">
                <a:solidFill>
                  <a:srgbClr val="0149AD"/>
                </a:solidFill>
              </a:rPr>
              <a:t>-What shopping experience do you create for your customers?</a:t>
            </a:r>
          </a:p>
          <a:p>
            <a:pPr marL="285750" indent="-285750" algn="ctr">
              <a:buFontTx/>
              <a:buChar char="-"/>
            </a:pPr>
            <a:endParaRPr lang="en-CA" sz="1600" dirty="0">
              <a:solidFill>
                <a:srgbClr val="0149AD"/>
              </a:solidFill>
            </a:endParaRPr>
          </a:p>
        </p:txBody>
      </p:sp>
      <p:pic>
        <p:nvPicPr>
          <p:cNvPr id="1026" name="Picture 2" descr="Primark appoints VCCP as global branding and creative agency partner - VCCP  London">
            <a:extLst>
              <a:ext uri="{FF2B5EF4-FFF2-40B4-BE49-F238E27FC236}">
                <a16:creationId xmlns:a16="http://schemas.microsoft.com/office/drawing/2014/main" id="{B4950C30-A939-42C4-09E8-E068160C3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211" y="1021692"/>
            <a:ext cx="4458789" cy="25080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uis Vuitton Logo PNG Transparent Images - PNG All">
            <a:extLst>
              <a:ext uri="{FF2B5EF4-FFF2-40B4-BE49-F238E27FC236}">
                <a16:creationId xmlns:a16="http://schemas.microsoft.com/office/drawing/2014/main" id="{0D91EB82-5509-9E3F-E1C1-9F02464C4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053" y="1021692"/>
            <a:ext cx="4667794" cy="262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4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8402300"/>
          </a:xfrm>
          <a:prstGeom prst="rect">
            <a:avLst/>
          </a:prstGeom>
          <a:noFill/>
        </p:spPr>
        <p:txBody>
          <a:bodyPr wrap="square" rtlCol="0">
            <a:spAutoFit/>
          </a:bodyPr>
          <a:lstStyle/>
          <a:p>
            <a:pPr algn="ctr"/>
            <a:r>
              <a:rPr lang="en-US" sz="4800" b="1" dirty="0">
                <a:solidFill>
                  <a:srgbClr val="0149AD"/>
                </a:solidFill>
              </a:rPr>
              <a:t>Building Trust</a:t>
            </a:r>
          </a:p>
          <a:p>
            <a:pPr algn="ctr"/>
            <a:r>
              <a:rPr lang="en-US" sz="4400" dirty="0">
                <a:solidFill>
                  <a:srgbClr val="0149AD"/>
                </a:solidFill>
              </a:rPr>
              <a:t>-We are in the business of NETWORKING, not selling. </a:t>
            </a:r>
          </a:p>
          <a:p>
            <a:pPr algn="ctr"/>
            <a:r>
              <a:rPr lang="en-US" sz="4400" dirty="0">
                <a:solidFill>
                  <a:srgbClr val="0149AD"/>
                </a:solidFill>
              </a:rPr>
              <a:t>-Every interaction is a potential friendship, not a potential transaction. </a:t>
            </a:r>
          </a:p>
          <a:p>
            <a:pPr algn="ctr"/>
            <a:r>
              <a:rPr lang="en-US" sz="4400" dirty="0">
                <a:solidFill>
                  <a:srgbClr val="0149AD"/>
                </a:solidFill>
              </a:rPr>
              <a:t>-How are you showing up as your authentic self for your audience?</a:t>
            </a:r>
          </a:p>
          <a:p>
            <a:pPr marL="571500" indent="-571500">
              <a:buFont typeface="Arial" panose="020B0604020202020204" pitchFamily="34" charset="0"/>
              <a:buChar char="•"/>
            </a:pPr>
            <a:endParaRPr lang="en-US" sz="4400" dirty="0">
              <a:solidFill>
                <a:srgbClr val="002060"/>
              </a:solidFill>
            </a:endParaRPr>
          </a:p>
          <a:p>
            <a:endParaRPr lang="en-US" sz="4400" dirty="0">
              <a:solidFill>
                <a:srgbClr val="002060"/>
              </a:solidFill>
            </a:endParaRPr>
          </a:p>
          <a:p>
            <a:pPr marL="571500" indent="-571500">
              <a:buFont typeface="Arial" panose="020B0604020202020204" pitchFamily="34" charset="0"/>
              <a:buChar char="•"/>
            </a:pPr>
            <a:endParaRPr lang="en-US" sz="4400" dirty="0">
              <a:solidFill>
                <a:srgbClr val="002060"/>
              </a:solidFill>
            </a:endParaRPr>
          </a:p>
          <a:p>
            <a:endParaRPr lang="en-US" sz="4800" dirty="0">
              <a:solidFill>
                <a:srgbClr val="002060"/>
              </a:solidFill>
            </a:endParaRPr>
          </a:p>
          <a:p>
            <a:pPr marL="571500" indent="-571500">
              <a:buFont typeface="Arial" panose="020B0604020202020204" pitchFamily="34" charset="0"/>
              <a:buChar char="•"/>
            </a:pPr>
            <a:endParaRPr lang="en-CA" sz="4800" dirty="0">
              <a:solidFill>
                <a:srgbClr val="002060"/>
              </a:solidFill>
            </a:endParaRPr>
          </a:p>
        </p:txBody>
      </p:sp>
    </p:spTree>
    <p:extLst>
      <p:ext uri="{BB962C8B-B14F-4D97-AF65-F5344CB8AC3E}">
        <p14:creationId xmlns:p14="http://schemas.microsoft.com/office/powerpoint/2010/main" val="243864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058091" y="1363076"/>
            <a:ext cx="9757954" cy="7602081"/>
          </a:xfrm>
          <a:prstGeom prst="rect">
            <a:avLst/>
          </a:prstGeom>
          <a:noFill/>
        </p:spPr>
        <p:txBody>
          <a:bodyPr wrap="square" rtlCol="0">
            <a:spAutoFit/>
          </a:bodyPr>
          <a:lstStyle/>
          <a:p>
            <a:pPr algn="ctr"/>
            <a:r>
              <a:rPr lang="en-US" sz="4000" b="1" dirty="0">
                <a:solidFill>
                  <a:srgbClr val="0149AD"/>
                </a:solidFill>
              </a:rPr>
              <a:t>How are you following up with your customer?</a:t>
            </a:r>
            <a:br>
              <a:rPr lang="en-US" sz="4000" b="1" dirty="0">
                <a:solidFill>
                  <a:srgbClr val="0149AD"/>
                </a:solidFill>
              </a:rPr>
            </a:br>
            <a:endParaRPr lang="en-US" sz="4000" b="1" dirty="0">
              <a:solidFill>
                <a:srgbClr val="0149AD"/>
              </a:solidFill>
            </a:endParaRPr>
          </a:p>
          <a:p>
            <a:pPr marL="457200" indent="-457200"/>
            <a:r>
              <a:rPr lang="en-US" sz="3600" dirty="0">
                <a:solidFill>
                  <a:srgbClr val="0149AD"/>
                </a:solidFill>
              </a:rPr>
              <a:t>-Easiest way to maintain relationships and sell, but underutilized.</a:t>
            </a:r>
          </a:p>
          <a:p>
            <a:pPr marL="457200" indent="-457200"/>
            <a:r>
              <a:rPr lang="en-US" sz="3600" dirty="0">
                <a:solidFill>
                  <a:srgbClr val="0149AD"/>
                </a:solidFill>
              </a:rPr>
              <a:t>-Follow up does not need to be tied to a sale.</a:t>
            </a:r>
          </a:p>
          <a:p>
            <a:pPr marL="457200" indent="-457200"/>
            <a:r>
              <a:rPr lang="en-US" sz="3600" dirty="0">
                <a:solidFill>
                  <a:srgbClr val="0149AD"/>
                </a:solidFill>
              </a:rPr>
              <a:t>- Knowing your customers spending habits leads to trust and loyalty.</a:t>
            </a:r>
            <a:br>
              <a:rPr lang="en-US" sz="3600" dirty="0">
                <a:solidFill>
                  <a:srgbClr val="0149AD"/>
                </a:solidFill>
              </a:rPr>
            </a:br>
            <a:endParaRPr lang="en-US" sz="3600" dirty="0">
              <a:solidFill>
                <a:srgbClr val="0149AD"/>
              </a:solidFill>
            </a:endParaRPr>
          </a:p>
          <a:p>
            <a:pPr algn="ctr"/>
            <a:endParaRPr lang="en-US" sz="3600" dirty="0">
              <a:solidFill>
                <a:srgbClr val="0149AD"/>
              </a:solidFill>
            </a:endParaRPr>
          </a:p>
          <a:p>
            <a:pPr marL="571500" indent="-571500" algn="ctr">
              <a:buFont typeface="Arial" panose="020B0604020202020204" pitchFamily="34" charset="0"/>
              <a:buChar char="•"/>
            </a:pPr>
            <a:endParaRPr lang="en-US" sz="3600" dirty="0">
              <a:solidFill>
                <a:srgbClr val="0149AD"/>
              </a:solidFill>
            </a:endParaRPr>
          </a:p>
          <a:p>
            <a:pPr algn="ctr"/>
            <a:endParaRPr lang="en-US" sz="4000" dirty="0">
              <a:solidFill>
                <a:srgbClr val="0149AD"/>
              </a:solidFill>
            </a:endParaRPr>
          </a:p>
          <a:p>
            <a:pPr marL="571500" indent="-571500" algn="ctr">
              <a:buFont typeface="Arial" panose="020B0604020202020204" pitchFamily="34" charset="0"/>
              <a:buChar char="•"/>
            </a:pPr>
            <a:endParaRPr lang="en-CA" sz="4000" dirty="0">
              <a:solidFill>
                <a:srgbClr val="0149AD"/>
              </a:solidFill>
            </a:endParaRPr>
          </a:p>
        </p:txBody>
      </p:sp>
    </p:spTree>
    <p:extLst>
      <p:ext uri="{BB962C8B-B14F-4D97-AF65-F5344CB8AC3E}">
        <p14:creationId xmlns:p14="http://schemas.microsoft.com/office/powerpoint/2010/main" val="356923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1357410" y="1616705"/>
            <a:ext cx="5320937" cy="3877985"/>
          </a:xfrm>
          <a:prstGeom prst="rect">
            <a:avLst/>
          </a:prstGeom>
          <a:noFill/>
        </p:spPr>
        <p:txBody>
          <a:bodyPr wrap="square" rtlCol="0">
            <a:spAutoFit/>
          </a:bodyPr>
          <a:lstStyle/>
          <a:p>
            <a:pPr algn="ctr"/>
            <a:r>
              <a:rPr lang="en-US" sz="5400" b="1" dirty="0">
                <a:solidFill>
                  <a:srgbClr val="0149AD"/>
                </a:solidFill>
              </a:rPr>
              <a:t>Welcome Post</a:t>
            </a:r>
          </a:p>
          <a:p>
            <a:pPr algn="ctr"/>
            <a:r>
              <a:rPr lang="en-US" sz="4800" dirty="0">
                <a:solidFill>
                  <a:srgbClr val="0149AD"/>
                </a:solidFill>
              </a:rPr>
              <a:t>-give people somewhere to start</a:t>
            </a:r>
            <a:br>
              <a:rPr lang="en-US" sz="4800" dirty="0">
                <a:solidFill>
                  <a:srgbClr val="0149AD"/>
                </a:solidFill>
              </a:rPr>
            </a:br>
            <a:br>
              <a:rPr lang="en-US" sz="4800" dirty="0">
                <a:solidFill>
                  <a:srgbClr val="0149AD"/>
                </a:solidFill>
              </a:rPr>
            </a:br>
            <a:r>
              <a:rPr lang="en-US" sz="4800" b="1" dirty="0">
                <a:solidFill>
                  <a:srgbClr val="0149AD"/>
                </a:solidFill>
              </a:rPr>
              <a:t>Albums + Catalogue</a:t>
            </a:r>
          </a:p>
        </p:txBody>
      </p:sp>
      <p:pic>
        <p:nvPicPr>
          <p:cNvPr id="6" name="Picture 5">
            <a:extLst>
              <a:ext uri="{FF2B5EF4-FFF2-40B4-BE49-F238E27FC236}">
                <a16:creationId xmlns:a16="http://schemas.microsoft.com/office/drawing/2014/main" id="{AAF27A5B-38AC-D01B-1670-7B3385294D81}"/>
              </a:ext>
            </a:extLst>
          </p:cNvPr>
          <p:cNvPicPr>
            <a:picLocks noChangeAspect="1"/>
          </p:cNvPicPr>
          <p:nvPr/>
        </p:nvPicPr>
        <p:blipFill>
          <a:blip r:embed="rId4"/>
          <a:stretch>
            <a:fillRect/>
          </a:stretch>
        </p:blipFill>
        <p:spPr>
          <a:xfrm>
            <a:off x="7145381" y="1687210"/>
            <a:ext cx="4558938" cy="3899814"/>
          </a:xfrm>
          <a:prstGeom prst="rect">
            <a:avLst/>
          </a:prstGeom>
        </p:spPr>
      </p:pic>
    </p:spTree>
    <p:extLst>
      <p:ext uri="{BB962C8B-B14F-4D97-AF65-F5344CB8AC3E}">
        <p14:creationId xmlns:p14="http://schemas.microsoft.com/office/powerpoint/2010/main" val="67534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SERVING YOUR AUDIENCE</a:t>
            </a:r>
            <a:endParaRPr lang="en-CA" sz="4000" dirty="0">
              <a:solidFill>
                <a:srgbClr val="0149AD"/>
              </a:solidFill>
            </a:endParaRPr>
          </a:p>
        </p:txBody>
      </p:sp>
      <p:sp>
        <p:nvSpPr>
          <p:cNvPr id="5" name="TextBox 4">
            <a:extLst>
              <a:ext uri="{FF2B5EF4-FFF2-40B4-BE49-F238E27FC236}">
                <a16:creationId xmlns:a16="http://schemas.microsoft.com/office/drawing/2014/main" id="{68A5B8D4-43A5-BFA2-48D3-A41AD0785C7C}"/>
              </a:ext>
            </a:extLst>
          </p:cNvPr>
          <p:cNvSpPr txBox="1"/>
          <p:nvPr/>
        </p:nvSpPr>
        <p:spPr>
          <a:xfrm>
            <a:off x="629195" y="1027906"/>
            <a:ext cx="4334691" cy="5078313"/>
          </a:xfrm>
          <a:prstGeom prst="rect">
            <a:avLst/>
          </a:prstGeom>
          <a:noFill/>
        </p:spPr>
        <p:txBody>
          <a:bodyPr wrap="square" rtlCol="0">
            <a:spAutoFit/>
          </a:bodyPr>
          <a:lstStyle/>
          <a:p>
            <a:pPr algn="ctr"/>
            <a:r>
              <a:rPr lang="en-US" sz="3600" b="1" dirty="0">
                <a:solidFill>
                  <a:srgbClr val="0149AD"/>
                </a:solidFill>
              </a:rPr>
              <a:t>Utilize Insights and Collect Data</a:t>
            </a:r>
          </a:p>
          <a:p>
            <a:pPr algn="ctr"/>
            <a:r>
              <a:rPr lang="en-US" sz="3600" dirty="0">
                <a:solidFill>
                  <a:srgbClr val="0149AD"/>
                </a:solidFill>
              </a:rPr>
              <a:t>- Shout out monthly top commenters and spenders</a:t>
            </a:r>
            <a:br>
              <a:rPr lang="en-US" sz="3600" dirty="0">
                <a:solidFill>
                  <a:srgbClr val="0149AD"/>
                </a:solidFill>
              </a:rPr>
            </a:br>
            <a:r>
              <a:rPr lang="en-US" sz="3600" dirty="0">
                <a:solidFill>
                  <a:srgbClr val="0149AD"/>
                </a:solidFill>
              </a:rPr>
              <a:t>- Monthly birthday shout out </a:t>
            </a:r>
            <a:br>
              <a:rPr lang="en-US" sz="3600" dirty="0">
                <a:solidFill>
                  <a:srgbClr val="0149AD"/>
                </a:solidFill>
              </a:rPr>
            </a:br>
            <a:r>
              <a:rPr lang="en-US" sz="3600" dirty="0">
                <a:solidFill>
                  <a:srgbClr val="0149AD"/>
                </a:solidFill>
              </a:rPr>
              <a:t>- Weekly “Newsletter”</a:t>
            </a:r>
            <a:br>
              <a:rPr lang="en-US" sz="3600" b="1" dirty="0">
                <a:solidFill>
                  <a:srgbClr val="0149AD"/>
                </a:solidFill>
              </a:rPr>
            </a:br>
            <a:endParaRPr lang="en-US" sz="3600" b="1" dirty="0">
              <a:solidFill>
                <a:srgbClr val="0149AD"/>
              </a:solidFill>
            </a:endParaRPr>
          </a:p>
        </p:txBody>
      </p:sp>
      <p:pic>
        <p:nvPicPr>
          <p:cNvPr id="1026" name="Picture 2" descr="No description available.">
            <a:extLst>
              <a:ext uri="{FF2B5EF4-FFF2-40B4-BE49-F238E27FC236}">
                <a16:creationId xmlns:a16="http://schemas.microsoft.com/office/drawing/2014/main" id="{D3C16583-6A29-AA01-07FF-7DE81A1DA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078" y="984478"/>
            <a:ext cx="3468043" cy="5632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description available.">
            <a:extLst>
              <a:ext uri="{FF2B5EF4-FFF2-40B4-BE49-F238E27FC236}">
                <a16:creationId xmlns:a16="http://schemas.microsoft.com/office/drawing/2014/main" id="{13E94616-7906-BAC5-A8DE-3AF4C098E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9352" y="1983076"/>
            <a:ext cx="3284769" cy="401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8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2502</Words>
  <Application>Microsoft Office PowerPoint</Application>
  <PresentationFormat>Widescreen</PresentationFormat>
  <Paragraphs>92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Gray</dc:creator>
  <cp:lastModifiedBy>Liz</cp:lastModifiedBy>
  <cp:revision>11</cp:revision>
  <dcterms:created xsi:type="dcterms:W3CDTF">2024-02-21T20:53:20Z</dcterms:created>
  <dcterms:modified xsi:type="dcterms:W3CDTF">2024-04-22T11:25:59Z</dcterms:modified>
</cp:coreProperties>
</file>