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24" r:id="rId3"/>
    <p:sldId id="323" r:id="rId4"/>
    <p:sldId id="263" r:id="rId5"/>
    <p:sldId id="312" r:id="rId6"/>
    <p:sldId id="325" r:id="rId7"/>
    <p:sldId id="314" r:id="rId8"/>
    <p:sldId id="326" r:id="rId9"/>
    <p:sldId id="327" r:id="rId10"/>
    <p:sldId id="315" r:id="rId11"/>
    <p:sldId id="316" r:id="rId12"/>
    <p:sldId id="317" r:id="rId13"/>
    <p:sldId id="318" r:id="rId14"/>
    <p:sldId id="319" r:id="rId15"/>
    <p:sldId id="320" r:id="rId16"/>
    <p:sldId id="321" r:id="rId17"/>
    <p:sldId id="32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9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368" autoAdjust="0"/>
  </p:normalViewPr>
  <p:slideViewPr>
    <p:cSldViewPr snapToGrid="0">
      <p:cViewPr varScale="1">
        <p:scale>
          <a:sx n="72" d="100"/>
          <a:sy n="72" d="100"/>
        </p:scale>
        <p:origin x="11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F08A3D-F8A3-4430-837D-2331429CC99B}" type="datetimeFigureOut">
              <a:rPr lang="en-CA" smtClean="0"/>
              <a:t>2024-05-13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7FB6FE-E1E8-48A0-AE88-E4B5EB01BE3B}" type="slidenum">
              <a:rPr lang="en-CA" smtClean="0"/>
              <a:t>‹#›</a:t>
            </a:fld>
            <a:endParaRPr lang="en-CA"/>
          </a:p>
        </p:txBody>
      </p:sp>
    </p:spTree>
    <p:extLst>
      <p:ext uri="{BB962C8B-B14F-4D97-AF65-F5344CB8AC3E}">
        <p14:creationId xmlns:p14="http://schemas.microsoft.com/office/powerpoint/2010/main" val="1441952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dive into how to recruit, let’s look at why we should recruit:</a:t>
            </a:r>
            <a:br>
              <a:rPr lang="en-US" sz="1200" b="0" i="0" dirty="0">
                <a:solidFill>
                  <a:srgbClr val="0149AD"/>
                </a:solidFill>
                <a:effectLst/>
                <a:latin typeface="YAFdJhem5V8 0"/>
              </a:rPr>
            </a:br>
            <a:r>
              <a:rPr lang="en-US" sz="1200" b="0" i="0" dirty="0">
                <a:solidFill>
                  <a:srgbClr val="0149AD"/>
                </a:solidFill>
                <a:effectLst/>
                <a:latin typeface="YAFdJhem5V8 0"/>
              </a:rPr>
              <a:t>- Residual Income – make money while you are living your life</a:t>
            </a:r>
            <a:br>
              <a:rPr lang="en-US" sz="1200" b="0" i="0" dirty="0">
                <a:solidFill>
                  <a:srgbClr val="0149AD"/>
                </a:solidFill>
                <a:effectLst/>
                <a:latin typeface="YAFdJhem5V8 0"/>
              </a:rPr>
            </a:br>
            <a:r>
              <a:rPr lang="en-US" sz="1200" b="0" i="0" dirty="0">
                <a:solidFill>
                  <a:srgbClr val="0149AD"/>
                </a:solidFill>
                <a:effectLst/>
                <a:latin typeface="YAFdJhem5V8 0"/>
              </a:rPr>
              <a:t>- Leveraged Efforts – I would not be able to do half of what I do without my team. They have unique gifts and strengths. </a:t>
            </a:r>
            <a:br>
              <a:rPr lang="en-US" sz="1200" b="0" i="0" dirty="0">
                <a:solidFill>
                  <a:srgbClr val="0149AD"/>
                </a:solidFill>
                <a:effectLst/>
                <a:latin typeface="YAFdJhem5V8 0"/>
              </a:rPr>
            </a:br>
            <a:r>
              <a:rPr lang="en-US" sz="1200" b="0" i="0" dirty="0">
                <a:solidFill>
                  <a:srgbClr val="0149AD"/>
                </a:solidFill>
                <a:effectLst/>
                <a:latin typeface="YAFdJhem5V8 0"/>
              </a:rPr>
              <a:t>- Community + Friendships – the best part.</a:t>
            </a:r>
            <a:br>
              <a:rPr lang="en-US" sz="1200" b="0" i="0" dirty="0">
                <a:solidFill>
                  <a:srgbClr val="0149AD"/>
                </a:solidFill>
                <a:effectLst/>
                <a:latin typeface="YAFdJhem5V8 0"/>
              </a:rPr>
            </a:br>
            <a:r>
              <a:rPr lang="en-US" sz="1200" b="0" i="0" dirty="0">
                <a:solidFill>
                  <a:srgbClr val="0149AD"/>
                </a:solidFill>
                <a:effectLst/>
                <a:latin typeface="YAFdJhem5V8 0"/>
              </a:rPr>
              <a:t>- </a:t>
            </a:r>
            <a:r>
              <a:rPr lang="en-US" sz="1200" b="0" i="0" dirty="0" err="1">
                <a:solidFill>
                  <a:srgbClr val="0149AD"/>
                </a:solidFill>
                <a:effectLst/>
                <a:latin typeface="YAFdJhem5V8 0"/>
              </a:rPr>
              <a:t>Scaleability</a:t>
            </a:r>
            <a:r>
              <a:rPr lang="en-US" sz="1200" b="0" i="0" dirty="0">
                <a:solidFill>
                  <a:srgbClr val="0149AD"/>
                </a:solidFill>
                <a:effectLst/>
                <a:latin typeface="YAFdJhem5V8 0"/>
              </a:rPr>
              <a:t> – many hands make light work</a:t>
            </a:r>
            <a:br>
              <a:rPr lang="en-US" sz="1200" b="0" i="0" dirty="0">
                <a:solidFill>
                  <a:srgbClr val="0149AD"/>
                </a:solidFill>
                <a:effectLst/>
                <a:latin typeface="YAFdJhem5V8 0"/>
              </a:rPr>
            </a:br>
            <a:r>
              <a:rPr lang="en-US" sz="1200" b="0" i="0" dirty="0">
                <a:solidFill>
                  <a:srgbClr val="0149AD"/>
                </a:solidFill>
                <a:effectLst/>
                <a:latin typeface="YAFdJhem5V8 0"/>
              </a:rPr>
              <a:t>- Long-Term Stability – not just relying on personal sales, the team helps create stability and consistent income. </a:t>
            </a:r>
            <a:br>
              <a:rPr lang="en-US" sz="1200" b="0" i="0" dirty="0">
                <a:solidFill>
                  <a:srgbClr val="0149AD"/>
                </a:solidFill>
                <a:effectLst/>
                <a:latin typeface="YAFdJhem5V8 0"/>
              </a:rPr>
            </a:br>
            <a:r>
              <a:rPr lang="en-US" sz="1200" b="0" i="0" dirty="0">
                <a:solidFill>
                  <a:srgbClr val="0149AD"/>
                </a:solidFill>
                <a:effectLst/>
                <a:latin typeface="YAFdJhem5V8 0"/>
              </a:rPr>
              <a:t>- Personal and Business Growth – growth as a leader, and growth in business. </a:t>
            </a:r>
            <a:br>
              <a:rPr lang="en-US" sz="1200" b="0" i="0" dirty="0">
                <a:solidFill>
                  <a:srgbClr val="0149AD"/>
                </a:solidFill>
                <a:effectLst/>
                <a:latin typeface="YAFdJhem5V8 0"/>
              </a:rPr>
            </a:br>
            <a:endParaRPr lang="en-US" sz="1200" dirty="0">
              <a:solidFill>
                <a:srgbClr val="0149AD"/>
              </a:solidFill>
              <a:effectLst/>
              <a:latin typeface="YAFdJhem5V8 0"/>
            </a:endParaRPr>
          </a:p>
          <a:p>
            <a:endParaRPr lang="en-CA" dirty="0"/>
          </a:p>
        </p:txBody>
      </p:sp>
      <p:sp>
        <p:nvSpPr>
          <p:cNvPr id="4" name="Slide Number Placeholder 3"/>
          <p:cNvSpPr>
            <a:spLocks noGrp="1"/>
          </p:cNvSpPr>
          <p:nvPr>
            <p:ph type="sldNum" sz="quarter" idx="5"/>
          </p:nvPr>
        </p:nvSpPr>
        <p:spPr/>
        <p:txBody>
          <a:bodyPr/>
          <a:lstStyle/>
          <a:p>
            <a:fld id="{577FB6FE-E1E8-48A0-AE88-E4B5EB01BE3B}" type="slidenum">
              <a:rPr lang="en-CA" smtClean="0"/>
              <a:t>2</a:t>
            </a:fld>
            <a:endParaRPr lang="en-CA"/>
          </a:p>
        </p:txBody>
      </p:sp>
    </p:spTree>
    <p:extLst>
      <p:ext uri="{BB962C8B-B14F-4D97-AF65-F5344CB8AC3E}">
        <p14:creationId xmlns:p14="http://schemas.microsoft.com/office/powerpoint/2010/main" val="1308401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recruiting my job is not to get them to a yes, its to provide them enough information to make an informed decision. </a:t>
            </a:r>
            <a:endParaRPr lang="en-CA" dirty="0"/>
          </a:p>
        </p:txBody>
      </p:sp>
      <p:sp>
        <p:nvSpPr>
          <p:cNvPr id="4" name="Slide Number Placeholder 3"/>
          <p:cNvSpPr>
            <a:spLocks noGrp="1"/>
          </p:cNvSpPr>
          <p:nvPr>
            <p:ph type="sldNum" sz="quarter" idx="5"/>
          </p:nvPr>
        </p:nvSpPr>
        <p:spPr/>
        <p:txBody>
          <a:bodyPr/>
          <a:lstStyle/>
          <a:p>
            <a:fld id="{577FB6FE-E1E8-48A0-AE88-E4B5EB01BE3B}" type="slidenum">
              <a:rPr lang="en-CA" smtClean="0"/>
              <a:t>11</a:t>
            </a:fld>
            <a:endParaRPr lang="en-CA"/>
          </a:p>
        </p:txBody>
      </p:sp>
    </p:spTree>
    <p:extLst>
      <p:ext uri="{BB962C8B-B14F-4D97-AF65-F5344CB8AC3E}">
        <p14:creationId xmlns:p14="http://schemas.microsoft.com/office/powerpoint/2010/main" val="2378121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content to break down objections, warms up leads for us. Can do this in written post, reel, live video, stories etc. This is where knowing your audience and pain point really comes into play. Cycle through prompts In different formats. </a:t>
            </a:r>
            <a:endParaRPr lang="en-CA" dirty="0"/>
          </a:p>
        </p:txBody>
      </p:sp>
      <p:sp>
        <p:nvSpPr>
          <p:cNvPr id="4" name="Slide Number Placeholder 3"/>
          <p:cNvSpPr>
            <a:spLocks noGrp="1"/>
          </p:cNvSpPr>
          <p:nvPr>
            <p:ph type="sldNum" sz="quarter" idx="5"/>
          </p:nvPr>
        </p:nvSpPr>
        <p:spPr/>
        <p:txBody>
          <a:bodyPr/>
          <a:lstStyle/>
          <a:p>
            <a:fld id="{577FB6FE-E1E8-48A0-AE88-E4B5EB01BE3B}" type="slidenum">
              <a:rPr lang="en-CA" smtClean="0"/>
              <a:t>12</a:t>
            </a:fld>
            <a:endParaRPr lang="en-CA"/>
          </a:p>
        </p:txBody>
      </p:sp>
    </p:spTree>
    <p:extLst>
      <p:ext uri="{BB962C8B-B14F-4D97-AF65-F5344CB8AC3E}">
        <p14:creationId xmlns:p14="http://schemas.microsoft.com/office/powerpoint/2010/main" val="2037375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can make a list of 20 objections = and each week you break down one, that is 4 months of content. </a:t>
            </a:r>
            <a:endParaRPr lang="en-CA" dirty="0"/>
          </a:p>
        </p:txBody>
      </p:sp>
      <p:sp>
        <p:nvSpPr>
          <p:cNvPr id="4" name="Slide Number Placeholder 3"/>
          <p:cNvSpPr>
            <a:spLocks noGrp="1"/>
          </p:cNvSpPr>
          <p:nvPr>
            <p:ph type="sldNum" sz="quarter" idx="5"/>
          </p:nvPr>
        </p:nvSpPr>
        <p:spPr/>
        <p:txBody>
          <a:bodyPr/>
          <a:lstStyle/>
          <a:p>
            <a:fld id="{577FB6FE-E1E8-48A0-AE88-E4B5EB01BE3B}" type="slidenum">
              <a:rPr lang="en-CA" smtClean="0"/>
              <a:t>13</a:t>
            </a:fld>
            <a:endParaRPr lang="en-CA"/>
          </a:p>
        </p:txBody>
      </p:sp>
    </p:spTree>
    <p:extLst>
      <p:ext uri="{BB962C8B-B14F-4D97-AF65-F5344CB8AC3E}">
        <p14:creationId xmlns:p14="http://schemas.microsoft.com/office/powerpoint/2010/main" val="861668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Im</a:t>
            </a:r>
            <a:r>
              <a:rPr lang="en-US" dirty="0"/>
              <a:t> not a sales person – share stories of your team or peers</a:t>
            </a:r>
            <a:br>
              <a:rPr lang="en-US" dirty="0"/>
            </a:br>
            <a:r>
              <a:rPr lang="en-US" dirty="0"/>
              <a:t>- I don’t have the money – try before you buy program</a:t>
            </a:r>
            <a:br>
              <a:rPr lang="en-US" dirty="0"/>
            </a:br>
            <a:r>
              <a:rPr lang="en-US" dirty="0"/>
              <a:t>- too busy – show people a day in the life, show them nooks and crannies – fb scheduler example.</a:t>
            </a:r>
            <a:br>
              <a:rPr lang="en-US" dirty="0"/>
            </a:br>
            <a:r>
              <a:rPr lang="en-US" dirty="0"/>
              <a:t>- </a:t>
            </a:r>
            <a:endParaRPr lang="en-CA" dirty="0"/>
          </a:p>
        </p:txBody>
      </p:sp>
      <p:sp>
        <p:nvSpPr>
          <p:cNvPr id="4" name="Slide Number Placeholder 3"/>
          <p:cNvSpPr>
            <a:spLocks noGrp="1"/>
          </p:cNvSpPr>
          <p:nvPr>
            <p:ph type="sldNum" sz="quarter" idx="5"/>
          </p:nvPr>
        </p:nvSpPr>
        <p:spPr/>
        <p:txBody>
          <a:bodyPr/>
          <a:lstStyle/>
          <a:p>
            <a:fld id="{577FB6FE-E1E8-48A0-AE88-E4B5EB01BE3B}" type="slidenum">
              <a:rPr lang="en-CA" smtClean="0"/>
              <a:t>14</a:t>
            </a:fld>
            <a:endParaRPr lang="en-CA"/>
          </a:p>
        </p:txBody>
      </p:sp>
    </p:spTree>
    <p:extLst>
      <p:ext uri="{BB962C8B-B14F-4D97-AF65-F5344CB8AC3E}">
        <p14:creationId xmlns:p14="http://schemas.microsoft.com/office/powerpoint/2010/main" val="3934429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7FB6FE-E1E8-48A0-AE88-E4B5EB01BE3B}" type="slidenum">
              <a:rPr lang="en-CA" smtClean="0"/>
              <a:t>16</a:t>
            </a:fld>
            <a:endParaRPr lang="en-CA"/>
          </a:p>
        </p:txBody>
      </p:sp>
    </p:spTree>
    <p:extLst>
      <p:ext uri="{BB962C8B-B14F-4D97-AF65-F5344CB8AC3E}">
        <p14:creationId xmlns:p14="http://schemas.microsoft.com/office/powerpoint/2010/main" val="1133963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share with you my funnel. I share it with you not because I want you to replicate it, but I feel like you need to understand my funnel in order to understand the way I recruit. You will all have some sort of funnel. </a:t>
            </a:r>
            <a:br>
              <a:rPr lang="en-US" dirty="0"/>
            </a:br>
            <a:r>
              <a:rPr lang="en-US" dirty="0"/>
              <a:t>Now my personal belief is that if you are building a business online, and this is your primary way of building your business than your social media accounts are your business tools and need to be utilized as such. </a:t>
            </a:r>
            <a:br>
              <a:rPr lang="en-US" dirty="0"/>
            </a:br>
            <a:r>
              <a:rPr lang="en-US" dirty="0"/>
              <a:t>(explain funnels) – live on the platform where your people are, not what is trendy. </a:t>
            </a:r>
            <a:br>
              <a:rPr lang="en-US" dirty="0"/>
            </a:br>
            <a:r>
              <a:rPr lang="en-US" dirty="0"/>
              <a:t>Selling in FB group, building follower/friends on other accounts – people do business with people they like, know and trust – build that factor on my personal accounts/stories. </a:t>
            </a:r>
            <a:br>
              <a:rPr lang="en-US" dirty="0"/>
            </a:br>
            <a:r>
              <a:rPr lang="en-US" dirty="0"/>
              <a:t>Billboard spaces – 80% you/20% biz and storefront is other way around. </a:t>
            </a:r>
            <a:endParaRPr lang="en-CA" dirty="0"/>
          </a:p>
        </p:txBody>
      </p:sp>
      <p:sp>
        <p:nvSpPr>
          <p:cNvPr id="4" name="Slide Number Placeholder 3"/>
          <p:cNvSpPr>
            <a:spLocks noGrp="1"/>
          </p:cNvSpPr>
          <p:nvPr>
            <p:ph type="sldNum" sz="quarter" idx="5"/>
          </p:nvPr>
        </p:nvSpPr>
        <p:spPr/>
        <p:txBody>
          <a:bodyPr/>
          <a:lstStyle/>
          <a:p>
            <a:fld id="{577FB6FE-E1E8-48A0-AE88-E4B5EB01BE3B}" type="slidenum">
              <a:rPr lang="en-CA" smtClean="0"/>
              <a:t>3</a:t>
            </a:fld>
            <a:endParaRPr lang="en-CA"/>
          </a:p>
        </p:txBody>
      </p:sp>
    </p:spTree>
    <p:extLst>
      <p:ext uri="{BB962C8B-B14F-4D97-AF65-F5344CB8AC3E}">
        <p14:creationId xmlns:p14="http://schemas.microsoft.com/office/powerpoint/2010/main" val="3574238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speaking to everyone you are speaking to no one” – I wanted everyone to be my customer base, but the messaging, pain points </a:t>
            </a:r>
            <a:r>
              <a:rPr lang="en-US" dirty="0" err="1"/>
              <a:t>etc</a:t>
            </a:r>
            <a:r>
              <a:rPr lang="en-US" dirty="0"/>
              <a:t> are so different for each. </a:t>
            </a:r>
            <a:br>
              <a:rPr lang="en-US" dirty="0"/>
            </a:br>
            <a:r>
              <a:rPr lang="en-US" dirty="0"/>
              <a:t>First and foremost you need to figure out who you are speaking to. </a:t>
            </a:r>
            <a:br>
              <a:rPr lang="en-US" dirty="0"/>
            </a:br>
            <a:r>
              <a:rPr lang="en-US" dirty="0"/>
              <a:t>What content are they consuming – what accounts, platforms, types of content, where are they showing up.</a:t>
            </a:r>
            <a:br>
              <a:rPr lang="en-US" dirty="0"/>
            </a:br>
            <a:r>
              <a:rPr lang="en-US" dirty="0"/>
              <a:t>What are their pain points and how can your business solve – AI/Chat GPT can help with this too!</a:t>
            </a:r>
            <a:endParaRPr lang="en-CA" dirty="0"/>
          </a:p>
        </p:txBody>
      </p:sp>
      <p:sp>
        <p:nvSpPr>
          <p:cNvPr id="4" name="Slide Number Placeholder 3"/>
          <p:cNvSpPr>
            <a:spLocks noGrp="1"/>
          </p:cNvSpPr>
          <p:nvPr>
            <p:ph type="sldNum" sz="quarter" idx="5"/>
          </p:nvPr>
        </p:nvSpPr>
        <p:spPr/>
        <p:txBody>
          <a:bodyPr/>
          <a:lstStyle/>
          <a:p>
            <a:fld id="{577FB6FE-E1E8-48A0-AE88-E4B5EB01BE3B}" type="slidenum">
              <a:rPr lang="en-CA" smtClean="0"/>
              <a:t>4</a:t>
            </a:fld>
            <a:endParaRPr lang="en-CA"/>
          </a:p>
        </p:txBody>
      </p:sp>
    </p:spTree>
    <p:extLst>
      <p:ext uri="{BB962C8B-B14F-4D97-AF65-F5344CB8AC3E}">
        <p14:creationId xmlns:p14="http://schemas.microsoft.com/office/powerpoint/2010/main" val="159653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share this picture for a number of reasons. First off, she is my audience avatar. Often times looking at who you were before you started the business will give you a pretty clear picture of your avatar.</a:t>
            </a:r>
            <a:br>
              <a:rPr lang="en-US" dirty="0"/>
            </a:br>
            <a:r>
              <a:rPr lang="en-US" dirty="0"/>
              <a:t>I also want to share this because as much as this picture makes me laugh, she sold $700 (400 </a:t>
            </a:r>
            <a:r>
              <a:rPr lang="en-US" dirty="0" err="1"/>
              <a:t>british</a:t>
            </a:r>
            <a:r>
              <a:rPr lang="en-US" dirty="0"/>
              <a:t> pounds) with that selfie.  Why? Because this girl was ignorance on fire. She was imperfect action – and she showed up as she was and sold $700 in her first week in business. Her audience resonated with her because guess what, her audience isn’t perfect either! They don’t want someone who is perfect, they want someone who is going to give them the permission to show up as they are and allow them the confidence to say maybe I could do this too. That is a HUGE part of recruiting – I would actually argue it was easier for me to recruit as her, than as me now. </a:t>
            </a:r>
            <a:br>
              <a:rPr lang="en-US" dirty="0"/>
            </a:br>
            <a:br>
              <a:rPr lang="en-US" dirty="0"/>
            </a:br>
            <a:r>
              <a:rPr lang="en-US" dirty="0"/>
              <a:t>(Explain my audience avatar in relation to recruiting)</a:t>
            </a:r>
            <a:endParaRPr lang="en-CA" dirty="0"/>
          </a:p>
        </p:txBody>
      </p:sp>
      <p:sp>
        <p:nvSpPr>
          <p:cNvPr id="4" name="Slide Number Placeholder 3"/>
          <p:cNvSpPr>
            <a:spLocks noGrp="1"/>
          </p:cNvSpPr>
          <p:nvPr>
            <p:ph type="sldNum" sz="quarter" idx="5"/>
          </p:nvPr>
        </p:nvSpPr>
        <p:spPr/>
        <p:txBody>
          <a:bodyPr/>
          <a:lstStyle/>
          <a:p>
            <a:fld id="{577FB6FE-E1E8-48A0-AE88-E4B5EB01BE3B}" type="slidenum">
              <a:rPr lang="en-CA" smtClean="0"/>
              <a:t>5</a:t>
            </a:fld>
            <a:endParaRPr lang="en-CA"/>
          </a:p>
        </p:txBody>
      </p:sp>
    </p:spTree>
    <p:extLst>
      <p:ext uri="{BB962C8B-B14F-4D97-AF65-F5344CB8AC3E}">
        <p14:creationId xmlns:p14="http://schemas.microsoft.com/office/powerpoint/2010/main" val="1638588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to go where our audience avatar is  - not where we want to go. Are they on FB? Are they reading emails? Are they consuming video content? You can try new things, but you should live where your people are. So for me I live on Fb, but I dabble in e-mail lists, reels, etc. </a:t>
            </a:r>
            <a:endParaRPr lang="en-CA" dirty="0"/>
          </a:p>
        </p:txBody>
      </p:sp>
      <p:sp>
        <p:nvSpPr>
          <p:cNvPr id="4" name="Slide Number Placeholder 3"/>
          <p:cNvSpPr>
            <a:spLocks noGrp="1"/>
          </p:cNvSpPr>
          <p:nvPr>
            <p:ph type="sldNum" sz="quarter" idx="5"/>
          </p:nvPr>
        </p:nvSpPr>
        <p:spPr/>
        <p:txBody>
          <a:bodyPr/>
          <a:lstStyle/>
          <a:p>
            <a:fld id="{577FB6FE-E1E8-48A0-AE88-E4B5EB01BE3B}" type="slidenum">
              <a:rPr lang="en-CA" smtClean="0"/>
              <a:t>6</a:t>
            </a:fld>
            <a:endParaRPr lang="en-CA"/>
          </a:p>
        </p:txBody>
      </p:sp>
    </p:spTree>
    <p:extLst>
      <p:ext uri="{BB962C8B-B14F-4D97-AF65-F5344CB8AC3E}">
        <p14:creationId xmlns:p14="http://schemas.microsoft.com/office/powerpoint/2010/main" val="1289796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sounds really counterproductive, but this is where my business shifted. I had a slow, steady build for my first two years but when I understood this concept was when everything changed for me. </a:t>
            </a:r>
            <a:br>
              <a:rPr lang="en-US" dirty="0"/>
            </a:br>
            <a:r>
              <a:rPr lang="en-US" dirty="0"/>
              <a:t>Value does not have to always be in the form of education. Value will keep your current leads engaged and attract new leads – key thing to note is that the value must be valuable to your audience avatar.  </a:t>
            </a:r>
            <a:br>
              <a:rPr lang="en-US" dirty="0"/>
            </a:br>
            <a:endParaRPr lang="en-CA" dirty="0"/>
          </a:p>
        </p:txBody>
      </p:sp>
      <p:sp>
        <p:nvSpPr>
          <p:cNvPr id="4" name="Slide Number Placeholder 3"/>
          <p:cNvSpPr>
            <a:spLocks noGrp="1"/>
          </p:cNvSpPr>
          <p:nvPr>
            <p:ph type="sldNum" sz="quarter" idx="5"/>
          </p:nvPr>
        </p:nvSpPr>
        <p:spPr/>
        <p:txBody>
          <a:bodyPr/>
          <a:lstStyle/>
          <a:p>
            <a:fld id="{577FB6FE-E1E8-48A0-AE88-E4B5EB01BE3B}" type="slidenum">
              <a:rPr lang="en-CA" smtClean="0"/>
              <a:t>7</a:t>
            </a:fld>
            <a:endParaRPr lang="en-CA"/>
          </a:p>
        </p:txBody>
      </p:sp>
    </p:spTree>
    <p:extLst>
      <p:ext uri="{BB962C8B-B14F-4D97-AF65-F5344CB8AC3E}">
        <p14:creationId xmlns:p14="http://schemas.microsoft.com/office/powerpoint/2010/main" val="3019983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know you are doing this right when you kind of put yourself in a box and this is where you need to be so set on using social media as a business tool. Every way I show up is thought out with connection and value in mind.</a:t>
            </a:r>
            <a:br>
              <a:rPr lang="en-US" dirty="0"/>
            </a:br>
            <a:r>
              <a:rPr lang="en-US" dirty="0"/>
              <a:t>I do this mostly on Instagram stories -</a:t>
            </a:r>
            <a:br>
              <a:rPr lang="en-US" dirty="0"/>
            </a:br>
            <a:r>
              <a:rPr lang="en-US" dirty="0"/>
              <a:t>I have figured out what my brand segments are – </a:t>
            </a:r>
            <a:r>
              <a:rPr lang="en-US" dirty="0" err="1"/>
              <a:t>starbucks</a:t>
            </a:r>
            <a:r>
              <a:rPr lang="en-US" dirty="0"/>
              <a:t>, nails, memes, being awkward and I have made that my entire personality. </a:t>
            </a:r>
            <a:br>
              <a:rPr lang="en-US" dirty="0"/>
            </a:br>
            <a:r>
              <a:rPr lang="en-US" dirty="0"/>
              <a:t>People are going to start to think about you during the day and they are going to start to message you about your brand segments. </a:t>
            </a:r>
            <a:br>
              <a:rPr lang="en-US" dirty="0"/>
            </a:br>
            <a:r>
              <a:rPr lang="en-US" dirty="0"/>
              <a:t>This is value – recommending </a:t>
            </a:r>
            <a:r>
              <a:rPr lang="en-US" dirty="0" err="1"/>
              <a:t>starbucks</a:t>
            </a:r>
            <a:r>
              <a:rPr lang="en-US" dirty="0"/>
              <a:t> drinks, sharing nail ideas making people laugh, being real. </a:t>
            </a:r>
            <a:br>
              <a:rPr lang="en-US" dirty="0"/>
            </a:br>
            <a:r>
              <a:rPr lang="en-US" dirty="0"/>
              <a:t>Purpose of this is to open the door to conversation – lets you get into the DMs. Conversations about nothing allow people to drop their walls and build connections.</a:t>
            </a:r>
            <a:br>
              <a:rPr lang="en-US" dirty="0"/>
            </a:br>
            <a:r>
              <a:rPr lang="en-US" dirty="0"/>
              <a:t>Then one day you say, Hey listen I absolutely love talking to you online, we have such good conversation. This might be a bit selfish of me but I just keep thinking of how much fun you and I would have if you were on my team. I don’t even know if you know what I do, but I would love to talk to you about it if you’re open to it. </a:t>
            </a:r>
            <a:endParaRPr lang="en-CA" dirty="0"/>
          </a:p>
        </p:txBody>
      </p:sp>
      <p:sp>
        <p:nvSpPr>
          <p:cNvPr id="4" name="Slide Number Placeholder 3"/>
          <p:cNvSpPr>
            <a:spLocks noGrp="1"/>
          </p:cNvSpPr>
          <p:nvPr>
            <p:ph type="sldNum" sz="quarter" idx="5"/>
          </p:nvPr>
        </p:nvSpPr>
        <p:spPr/>
        <p:txBody>
          <a:bodyPr/>
          <a:lstStyle/>
          <a:p>
            <a:fld id="{577FB6FE-E1E8-48A0-AE88-E4B5EB01BE3B}" type="slidenum">
              <a:rPr lang="en-CA" smtClean="0"/>
              <a:t>8</a:t>
            </a:fld>
            <a:endParaRPr lang="en-CA"/>
          </a:p>
        </p:txBody>
      </p:sp>
    </p:spTree>
    <p:extLst>
      <p:ext uri="{BB962C8B-B14F-4D97-AF65-F5344CB8AC3E}">
        <p14:creationId xmlns:p14="http://schemas.microsoft.com/office/powerpoint/2010/main" val="1574615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isn’t something you need to do all the time – maybe once a quarter but it is just another way to provide value that will allow you to funnel into your storefront from your personal platforms. </a:t>
            </a:r>
            <a:br>
              <a:rPr lang="en-US" dirty="0"/>
            </a:br>
            <a:r>
              <a:rPr lang="en-US" dirty="0"/>
              <a:t>Drink Your Water example – promote on community groups where avatar hangs out, persona page, stories </a:t>
            </a:r>
            <a:r>
              <a:rPr lang="en-US" dirty="0" err="1"/>
              <a:t>etc</a:t>
            </a:r>
            <a:r>
              <a:rPr lang="en-US" dirty="0"/>
              <a:t>, can personally invite people. This is twofold – do it in storefront so nurtures current leads who participates, caters to new leads. Can also go one step further and DM participants and build relationships. </a:t>
            </a:r>
            <a:endParaRPr lang="en-CA" dirty="0"/>
          </a:p>
        </p:txBody>
      </p:sp>
      <p:sp>
        <p:nvSpPr>
          <p:cNvPr id="4" name="Slide Number Placeholder 3"/>
          <p:cNvSpPr>
            <a:spLocks noGrp="1"/>
          </p:cNvSpPr>
          <p:nvPr>
            <p:ph type="sldNum" sz="quarter" idx="5"/>
          </p:nvPr>
        </p:nvSpPr>
        <p:spPr/>
        <p:txBody>
          <a:bodyPr/>
          <a:lstStyle/>
          <a:p>
            <a:fld id="{577FB6FE-E1E8-48A0-AE88-E4B5EB01BE3B}" type="slidenum">
              <a:rPr lang="en-CA" smtClean="0"/>
              <a:t>9</a:t>
            </a:fld>
            <a:endParaRPr lang="en-CA"/>
          </a:p>
        </p:txBody>
      </p:sp>
    </p:spTree>
    <p:extLst>
      <p:ext uri="{BB962C8B-B14F-4D97-AF65-F5344CB8AC3E}">
        <p14:creationId xmlns:p14="http://schemas.microsoft.com/office/powerpoint/2010/main" val="2424478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commercial method – you are the show, </a:t>
            </a:r>
            <a:r>
              <a:rPr lang="en-US" dirty="0" err="1"/>
              <a:t>senegence</a:t>
            </a:r>
            <a:r>
              <a:rPr lang="en-US" dirty="0"/>
              <a:t> is your commercial. If they like the show they will stay for the commercials. </a:t>
            </a:r>
          </a:p>
          <a:p>
            <a:r>
              <a:rPr lang="en-US" dirty="0"/>
              <a:t>Automating the process- how often are you talking about the opportunity and you automate that? Automating this allows me to talk about my business </a:t>
            </a:r>
            <a:r>
              <a:rPr lang="en-US" dirty="0" err="1"/>
              <a:t>opp</a:t>
            </a:r>
            <a:r>
              <a:rPr lang="en-US" dirty="0"/>
              <a:t> on my billboard platforms 1x per week.</a:t>
            </a:r>
            <a:br>
              <a:rPr lang="en-US" dirty="0"/>
            </a:br>
            <a:r>
              <a:rPr lang="en-US" dirty="0"/>
              <a:t>Film evergreen at beginning of month, save and repost every week. Redo every month. </a:t>
            </a:r>
            <a:br>
              <a:rPr lang="en-US" dirty="0"/>
            </a:br>
            <a:r>
              <a:rPr lang="en-US" dirty="0"/>
              <a:t>- Be in it for the long haul – nothing worth having comes easy. It will take as long as it takes, I am not going anywhere. </a:t>
            </a:r>
            <a:br>
              <a:rPr lang="en-US" dirty="0"/>
            </a:br>
            <a:endParaRPr lang="en-CA" dirty="0"/>
          </a:p>
        </p:txBody>
      </p:sp>
      <p:sp>
        <p:nvSpPr>
          <p:cNvPr id="4" name="Slide Number Placeholder 3"/>
          <p:cNvSpPr>
            <a:spLocks noGrp="1"/>
          </p:cNvSpPr>
          <p:nvPr>
            <p:ph type="sldNum" sz="quarter" idx="5"/>
          </p:nvPr>
        </p:nvSpPr>
        <p:spPr/>
        <p:txBody>
          <a:bodyPr/>
          <a:lstStyle/>
          <a:p>
            <a:fld id="{577FB6FE-E1E8-48A0-AE88-E4B5EB01BE3B}" type="slidenum">
              <a:rPr lang="en-CA" smtClean="0"/>
              <a:t>10</a:t>
            </a:fld>
            <a:endParaRPr lang="en-CA"/>
          </a:p>
        </p:txBody>
      </p:sp>
    </p:spTree>
    <p:extLst>
      <p:ext uri="{BB962C8B-B14F-4D97-AF65-F5344CB8AC3E}">
        <p14:creationId xmlns:p14="http://schemas.microsoft.com/office/powerpoint/2010/main" val="413376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D7CDA-6916-B1A5-4C9E-253C2D1EF05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EFF2441-C36B-E965-8404-386243D21C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B6A9FB5-3F23-90C3-D9B3-B9351C06E194}"/>
              </a:ext>
            </a:extLst>
          </p:cNvPr>
          <p:cNvSpPr>
            <a:spLocks noGrp="1"/>
          </p:cNvSpPr>
          <p:nvPr>
            <p:ph type="dt" sz="half" idx="10"/>
          </p:nvPr>
        </p:nvSpPr>
        <p:spPr/>
        <p:txBody>
          <a:bodyPr/>
          <a:lstStyle/>
          <a:p>
            <a:fld id="{97318BDE-6869-9D49-9C0E-09C3A2C988F7}" type="datetimeFigureOut">
              <a:rPr lang="en-US" smtClean="0"/>
              <a:t>5/13/2024</a:t>
            </a:fld>
            <a:endParaRPr lang="en-US"/>
          </a:p>
        </p:txBody>
      </p:sp>
      <p:sp>
        <p:nvSpPr>
          <p:cNvPr id="5" name="Footer Placeholder 4">
            <a:extLst>
              <a:ext uri="{FF2B5EF4-FFF2-40B4-BE49-F238E27FC236}">
                <a16:creationId xmlns:a16="http://schemas.microsoft.com/office/drawing/2014/main" id="{7D6AE593-B5E6-D7F4-E16E-4AA2A6411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46C73F-25BE-620D-10D4-7122905F1312}"/>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1435114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3F32C-7567-05FA-F463-DEA25E023A7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38F53E-958B-9BC4-FBF7-371F5F4F575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F62AB7C-BC44-C876-9913-236D6E0448CD}"/>
              </a:ext>
            </a:extLst>
          </p:cNvPr>
          <p:cNvSpPr>
            <a:spLocks noGrp="1"/>
          </p:cNvSpPr>
          <p:nvPr>
            <p:ph type="dt" sz="half" idx="10"/>
          </p:nvPr>
        </p:nvSpPr>
        <p:spPr/>
        <p:txBody>
          <a:bodyPr/>
          <a:lstStyle/>
          <a:p>
            <a:fld id="{97318BDE-6869-9D49-9C0E-09C3A2C988F7}" type="datetimeFigureOut">
              <a:rPr lang="en-US" smtClean="0"/>
              <a:t>5/13/2024</a:t>
            </a:fld>
            <a:endParaRPr lang="en-US"/>
          </a:p>
        </p:txBody>
      </p:sp>
      <p:sp>
        <p:nvSpPr>
          <p:cNvPr id="5" name="Footer Placeholder 4">
            <a:extLst>
              <a:ext uri="{FF2B5EF4-FFF2-40B4-BE49-F238E27FC236}">
                <a16:creationId xmlns:a16="http://schemas.microsoft.com/office/drawing/2014/main" id="{5B45D716-9D57-3CB3-82DC-D62D97E91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52230-8A91-36B6-DB3E-109BFE1CD474}"/>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712922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8B85CD-3C07-F9D1-C140-10BD135B14C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B4C5BD4-814B-A08C-8EA0-3CC675C7815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5A869F-0202-64AC-3D15-F2AED2DEE9D4}"/>
              </a:ext>
            </a:extLst>
          </p:cNvPr>
          <p:cNvSpPr>
            <a:spLocks noGrp="1"/>
          </p:cNvSpPr>
          <p:nvPr>
            <p:ph type="dt" sz="half" idx="10"/>
          </p:nvPr>
        </p:nvSpPr>
        <p:spPr/>
        <p:txBody>
          <a:bodyPr/>
          <a:lstStyle/>
          <a:p>
            <a:fld id="{97318BDE-6869-9D49-9C0E-09C3A2C988F7}" type="datetimeFigureOut">
              <a:rPr lang="en-US" smtClean="0"/>
              <a:t>5/13/2024</a:t>
            </a:fld>
            <a:endParaRPr lang="en-US"/>
          </a:p>
        </p:txBody>
      </p:sp>
      <p:sp>
        <p:nvSpPr>
          <p:cNvPr id="5" name="Footer Placeholder 4">
            <a:extLst>
              <a:ext uri="{FF2B5EF4-FFF2-40B4-BE49-F238E27FC236}">
                <a16:creationId xmlns:a16="http://schemas.microsoft.com/office/drawing/2014/main" id="{32469F7C-C4CF-17A1-E99F-84AFF8BC2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26B60F-F07E-3F6B-2425-C826A278B8A1}"/>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3874138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D98BE-69EE-441E-3BA4-145F8542650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16AD08A-DEDD-F356-09BA-DFE2015B1C8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0B96C90-CC1E-3FC6-19CA-43B210A31463}"/>
              </a:ext>
            </a:extLst>
          </p:cNvPr>
          <p:cNvSpPr>
            <a:spLocks noGrp="1"/>
          </p:cNvSpPr>
          <p:nvPr>
            <p:ph type="dt" sz="half" idx="10"/>
          </p:nvPr>
        </p:nvSpPr>
        <p:spPr/>
        <p:txBody>
          <a:bodyPr/>
          <a:lstStyle/>
          <a:p>
            <a:fld id="{97318BDE-6869-9D49-9C0E-09C3A2C988F7}" type="datetimeFigureOut">
              <a:rPr lang="en-US" smtClean="0"/>
              <a:t>5/13/2024</a:t>
            </a:fld>
            <a:endParaRPr lang="en-US"/>
          </a:p>
        </p:txBody>
      </p:sp>
      <p:sp>
        <p:nvSpPr>
          <p:cNvPr id="5" name="Footer Placeholder 4">
            <a:extLst>
              <a:ext uri="{FF2B5EF4-FFF2-40B4-BE49-F238E27FC236}">
                <a16:creationId xmlns:a16="http://schemas.microsoft.com/office/drawing/2014/main" id="{B9929E40-CEF4-4826-82EE-6B64F80DE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5B095-785C-1A07-2321-19B313478178}"/>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2336349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1648-5657-A660-005D-A98906B7078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88E5F5E-1224-9078-7558-7D389FBE54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DF1C513-AF0F-5F6D-BDB8-723C06E2C34D}"/>
              </a:ext>
            </a:extLst>
          </p:cNvPr>
          <p:cNvSpPr>
            <a:spLocks noGrp="1"/>
          </p:cNvSpPr>
          <p:nvPr>
            <p:ph type="dt" sz="half" idx="10"/>
          </p:nvPr>
        </p:nvSpPr>
        <p:spPr/>
        <p:txBody>
          <a:bodyPr/>
          <a:lstStyle/>
          <a:p>
            <a:fld id="{97318BDE-6869-9D49-9C0E-09C3A2C988F7}" type="datetimeFigureOut">
              <a:rPr lang="en-US" smtClean="0"/>
              <a:t>5/13/2024</a:t>
            </a:fld>
            <a:endParaRPr lang="en-US"/>
          </a:p>
        </p:txBody>
      </p:sp>
      <p:sp>
        <p:nvSpPr>
          <p:cNvPr id="5" name="Footer Placeholder 4">
            <a:extLst>
              <a:ext uri="{FF2B5EF4-FFF2-40B4-BE49-F238E27FC236}">
                <a16:creationId xmlns:a16="http://schemas.microsoft.com/office/drawing/2014/main" id="{7129C466-6F67-DF3A-07B3-CFE801DFC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E6CB1-F67A-3C13-2EE4-2440E1A2A1EE}"/>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2149002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AE9DD-B3D4-C366-2DC3-3ABA1AEBA0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41B4FC2-3999-5008-79F8-C86D16F07C0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79CBAD9-29FB-056E-962E-8D465DDDC8A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D4018F4-2E1C-1949-16A8-5D7ED5AF7B3B}"/>
              </a:ext>
            </a:extLst>
          </p:cNvPr>
          <p:cNvSpPr>
            <a:spLocks noGrp="1"/>
          </p:cNvSpPr>
          <p:nvPr>
            <p:ph type="dt" sz="half" idx="10"/>
          </p:nvPr>
        </p:nvSpPr>
        <p:spPr/>
        <p:txBody>
          <a:bodyPr/>
          <a:lstStyle/>
          <a:p>
            <a:fld id="{97318BDE-6869-9D49-9C0E-09C3A2C988F7}" type="datetimeFigureOut">
              <a:rPr lang="en-US" smtClean="0"/>
              <a:t>5/13/2024</a:t>
            </a:fld>
            <a:endParaRPr lang="en-US"/>
          </a:p>
        </p:txBody>
      </p:sp>
      <p:sp>
        <p:nvSpPr>
          <p:cNvPr id="6" name="Footer Placeholder 5">
            <a:extLst>
              <a:ext uri="{FF2B5EF4-FFF2-40B4-BE49-F238E27FC236}">
                <a16:creationId xmlns:a16="http://schemas.microsoft.com/office/drawing/2014/main" id="{29015FC8-0509-56C2-41FD-2D4A7DC07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745018-F6F8-FB9B-BEC1-41A4462F15F4}"/>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191355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FB70-E3F4-673B-C37F-1B0B84D5655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5D6FE0C-0439-B530-6A86-4C1047128C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E2D12BC-C664-0A1B-5AF4-06C68C4FABA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A400528-0D36-F60A-C50F-73983BAD04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D1031F7-333C-0E83-C1B1-9E2111A2CF8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B05AFCD-EC4A-F79B-BB0F-341B1067228E}"/>
              </a:ext>
            </a:extLst>
          </p:cNvPr>
          <p:cNvSpPr>
            <a:spLocks noGrp="1"/>
          </p:cNvSpPr>
          <p:nvPr>
            <p:ph type="dt" sz="half" idx="10"/>
          </p:nvPr>
        </p:nvSpPr>
        <p:spPr/>
        <p:txBody>
          <a:bodyPr/>
          <a:lstStyle/>
          <a:p>
            <a:fld id="{97318BDE-6869-9D49-9C0E-09C3A2C988F7}" type="datetimeFigureOut">
              <a:rPr lang="en-US" smtClean="0"/>
              <a:t>5/13/2024</a:t>
            </a:fld>
            <a:endParaRPr lang="en-US"/>
          </a:p>
        </p:txBody>
      </p:sp>
      <p:sp>
        <p:nvSpPr>
          <p:cNvPr id="8" name="Footer Placeholder 7">
            <a:extLst>
              <a:ext uri="{FF2B5EF4-FFF2-40B4-BE49-F238E27FC236}">
                <a16:creationId xmlns:a16="http://schemas.microsoft.com/office/drawing/2014/main" id="{A9359381-4A7A-179D-C830-9CA1447C03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D59DEB-C369-35A0-1C76-4C8ACBDBFE76}"/>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3500195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F3B40-3FD6-5CF9-2F5E-8C18BCD368A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6589D5A-FD5B-FFB9-9D32-6EF9D47151BF}"/>
              </a:ext>
            </a:extLst>
          </p:cNvPr>
          <p:cNvSpPr>
            <a:spLocks noGrp="1"/>
          </p:cNvSpPr>
          <p:nvPr>
            <p:ph type="dt" sz="half" idx="10"/>
          </p:nvPr>
        </p:nvSpPr>
        <p:spPr/>
        <p:txBody>
          <a:bodyPr/>
          <a:lstStyle/>
          <a:p>
            <a:fld id="{97318BDE-6869-9D49-9C0E-09C3A2C988F7}" type="datetimeFigureOut">
              <a:rPr lang="en-US" smtClean="0"/>
              <a:t>5/13/2024</a:t>
            </a:fld>
            <a:endParaRPr lang="en-US"/>
          </a:p>
        </p:txBody>
      </p:sp>
      <p:sp>
        <p:nvSpPr>
          <p:cNvPr id="4" name="Footer Placeholder 3">
            <a:extLst>
              <a:ext uri="{FF2B5EF4-FFF2-40B4-BE49-F238E27FC236}">
                <a16:creationId xmlns:a16="http://schemas.microsoft.com/office/drawing/2014/main" id="{9A21C731-38E0-A9AD-6366-F4CB8B0B03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DE7D28-F8EA-BA2C-6BA5-643253004DC3}"/>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1066038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1FC245-EC59-CA3A-CE98-1C74691A8CAB}"/>
              </a:ext>
            </a:extLst>
          </p:cNvPr>
          <p:cNvSpPr>
            <a:spLocks noGrp="1"/>
          </p:cNvSpPr>
          <p:nvPr>
            <p:ph type="dt" sz="half" idx="10"/>
          </p:nvPr>
        </p:nvSpPr>
        <p:spPr/>
        <p:txBody>
          <a:bodyPr/>
          <a:lstStyle/>
          <a:p>
            <a:fld id="{97318BDE-6869-9D49-9C0E-09C3A2C988F7}" type="datetimeFigureOut">
              <a:rPr lang="en-US" smtClean="0"/>
              <a:t>5/13/2024</a:t>
            </a:fld>
            <a:endParaRPr lang="en-US"/>
          </a:p>
        </p:txBody>
      </p:sp>
      <p:sp>
        <p:nvSpPr>
          <p:cNvPr id="3" name="Footer Placeholder 2">
            <a:extLst>
              <a:ext uri="{FF2B5EF4-FFF2-40B4-BE49-F238E27FC236}">
                <a16:creationId xmlns:a16="http://schemas.microsoft.com/office/drawing/2014/main" id="{6D44F074-2955-240B-1400-17FDD92DB6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B77C76-59B2-C2AA-32D9-012E81F681AA}"/>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2025680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B5A03-FD2C-AF1E-08B7-4B5DAFB8F6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D7EF7CB-98D1-6F52-01BF-DE71580686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CB5389B-7CCB-141C-B737-D7B191099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8B48051-D8B6-97F7-F9EB-BBA87AE90F64}"/>
              </a:ext>
            </a:extLst>
          </p:cNvPr>
          <p:cNvSpPr>
            <a:spLocks noGrp="1"/>
          </p:cNvSpPr>
          <p:nvPr>
            <p:ph type="dt" sz="half" idx="10"/>
          </p:nvPr>
        </p:nvSpPr>
        <p:spPr/>
        <p:txBody>
          <a:bodyPr/>
          <a:lstStyle/>
          <a:p>
            <a:fld id="{97318BDE-6869-9D49-9C0E-09C3A2C988F7}" type="datetimeFigureOut">
              <a:rPr lang="en-US" smtClean="0"/>
              <a:t>5/13/2024</a:t>
            </a:fld>
            <a:endParaRPr lang="en-US"/>
          </a:p>
        </p:txBody>
      </p:sp>
      <p:sp>
        <p:nvSpPr>
          <p:cNvPr id="6" name="Footer Placeholder 5">
            <a:extLst>
              <a:ext uri="{FF2B5EF4-FFF2-40B4-BE49-F238E27FC236}">
                <a16:creationId xmlns:a16="http://schemas.microsoft.com/office/drawing/2014/main" id="{678330A6-1611-3357-BDD2-D036E17E21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6A9D3B-2CFE-748D-0A0C-0EF18DD459FC}"/>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2810658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3D917-B07B-9DF6-DBAA-49B29E76AD4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2EDCBD0-60E5-934C-4040-9724C1433B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E74498-C8DC-01EA-92A9-3249C00849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B2902A1-B3C6-E2B3-6F16-D99B217470CC}"/>
              </a:ext>
            </a:extLst>
          </p:cNvPr>
          <p:cNvSpPr>
            <a:spLocks noGrp="1"/>
          </p:cNvSpPr>
          <p:nvPr>
            <p:ph type="dt" sz="half" idx="10"/>
          </p:nvPr>
        </p:nvSpPr>
        <p:spPr/>
        <p:txBody>
          <a:bodyPr/>
          <a:lstStyle/>
          <a:p>
            <a:fld id="{97318BDE-6869-9D49-9C0E-09C3A2C988F7}" type="datetimeFigureOut">
              <a:rPr lang="en-US" smtClean="0"/>
              <a:t>5/13/2024</a:t>
            </a:fld>
            <a:endParaRPr lang="en-US"/>
          </a:p>
        </p:txBody>
      </p:sp>
      <p:sp>
        <p:nvSpPr>
          <p:cNvPr id="6" name="Footer Placeholder 5">
            <a:extLst>
              <a:ext uri="{FF2B5EF4-FFF2-40B4-BE49-F238E27FC236}">
                <a16:creationId xmlns:a16="http://schemas.microsoft.com/office/drawing/2014/main" id="{AF586EE0-7436-2C3B-04CF-37A5F0A2C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DFDCA-F62C-C941-CFC0-01A92413FA93}"/>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3100534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672590-29C7-86B0-965F-5369B23BE2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CD44AD2-B6D0-F865-C461-A49B3F5FA0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521829-5C35-85C8-4353-3FE4D26163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318BDE-6869-9D49-9C0E-09C3A2C988F7}" type="datetimeFigureOut">
              <a:rPr lang="en-US" smtClean="0"/>
              <a:t>5/13/2024</a:t>
            </a:fld>
            <a:endParaRPr lang="en-US"/>
          </a:p>
        </p:txBody>
      </p:sp>
      <p:sp>
        <p:nvSpPr>
          <p:cNvPr id="5" name="Footer Placeholder 4">
            <a:extLst>
              <a:ext uri="{FF2B5EF4-FFF2-40B4-BE49-F238E27FC236}">
                <a16:creationId xmlns:a16="http://schemas.microsoft.com/office/drawing/2014/main" id="{E2F72DA3-FDA6-8922-FB75-57D916CF9C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6AD5F5-DE0E-2878-D6D6-05C2584E71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A321A-064B-BD4B-B66A-24C708F97D66}" type="slidenum">
              <a:rPr lang="en-US" smtClean="0"/>
              <a:t>‹#›</a:t>
            </a:fld>
            <a:endParaRPr lang="en-US"/>
          </a:p>
        </p:txBody>
      </p:sp>
    </p:spTree>
    <p:extLst>
      <p:ext uri="{BB962C8B-B14F-4D97-AF65-F5344CB8AC3E}">
        <p14:creationId xmlns:p14="http://schemas.microsoft.com/office/powerpoint/2010/main" val="1749149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47DEF-3E1A-705A-4DEB-415D9CA5F44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EF9F676-CAD0-93CD-B6B3-82720E145E1E}"/>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F887A4A9-FCD0-78E4-7E48-84C4266A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2" y="3904"/>
            <a:ext cx="12198952" cy="6854096"/>
          </a:xfrm>
          <a:prstGeom prst="rect">
            <a:avLst/>
          </a:prstGeom>
        </p:spPr>
      </p:pic>
    </p:spTree>
    <p:extLst>
      <p:ext uri="{BB962C8B-B14F-4D97-AF65-F5344CB8AC3E}">
        <p14:creationId xmlns:p14="http://schemas.microsoft.com/office/powerpoint/2010/main" val="1498645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4820F-2374-E37B-E8DD-A00FDC28637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92BF578-9037-AD3E-7106-8F63EC295A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3" name="TextBox 2">
            <a:extLst>
              <a:ext uri="{FF2B5EF4-FFF2-40B4-BE49-F238E27FC236}">
                <a16:creationId xmlns:a16="http://schemas.microsoft.com/office/drawing/2014/main" id="{62D5FF40-C20A-8138-5F08-EC3B23DC9991}"/>
              </a:ext>
            </a:extLst>
          </p:cNvPr>
          <p:cNvSpPr txBox="1"/>
          <p:nvPr/>
        </p:nvSpPr>
        <p:spPr>
          <a:xfrm>
            <a:off x="2678764" y="465604"/>
            <a:ext cx="6543040" cy="769441"/>
          </a:xfrm>
          <a:prstGeom prst="rect">
            <a:avLst/>
          </a:prstGeom>
          <a:noFill/>
        </p:spPr>
        <p:txBody>
          <a:bodyPr wrap="square" rtlCol="0">
            <a:spAutoFit/>
          </a:bodyPr>
          <a:lstStyle/>
          <a:p>
            <a:pPr algn="ctr"/>
            <a:r>
              <a:rPr lang="en-US" sz="4400" dirty="0">
                <a:solidFill>
                  <a:srgbClr val="0149AD"/>
                </a:solidFill>
              </a:rPr>
              <a:t>RECRUITING REDEFINED</a:t>
            </a:r>
            <a:endParaRPr lang="en-CA" sz="4400" dirty="0">
              <a:solidFill>
                <a:srgbClr val="0149AD"/>
              </a:solidFill>
            </a:endParaRPr>
          </a:p>
        </p:txBody>
      </p:sp>
      <p:sp>
        <p:nvSpPr>
          <p:cNvPr id="6" name="TextBox 5">
            <a:extLst>
              <a:ext uri="{FF2B5EF4-FFF2-40B4-BE49-F238E27FC236}">
                <a16:creationId xmlns:a16="http://schemas.microsoft.com/office/drawing/2014/main" id="{C358297B-8789-357A-6696-1D8DAC4FAFC8}"/>
              </a:ext>
            </a:extLst>
          </p:cNvPr>
          <p:cNvSpPr txBox="1"/>
          <p:nvPr/>
        </p:nvSpPr>
        <p:spPr>
          <a:xfrm>
            <a:off x="2280920" y="1690688"/>
            <a:ext cx="7772400" cy="3477875"/>
          </a:xfrm>
          <a:prstGeom prst="rect">
            <a:avLst/>
          </a:prstGeom>
          <a:noFill/>
        </p:spPr>
        <p:txBody>
          <a:bodyPr wrap="square">
            <a:spAutoFit/>
          </a:bodyPr>
          <a:lstStyle/>
          <a:p>
            <a:pPr algn="ctr"/>
            <a:r>
              <a:rPr lang="en-US" sz="4400" b="1" dirty="0">
                <a:solidFill>
                  <a:srgbClr val="0149AD"/>
                </a:solidFill>
                <a:latin typeface="YAFdJhem5V8 0"/>
              </a:rPr>
              <a:t>M</a:t>
            </a:r>
            <a:r>
              <a:rPr lang="en-US" sz="4400" b="1" i="0" dirty="0">
                <a:solidFill>
                  <a:srgbClr val="0149AD"/>
                </a:solidFill>
                <a:effectLst/>
                <a:latin typeface="YAFdJhem5V8 0"/>
              </a:rPr>
              <a:t>oving </a:t>
            </a:r>
            <a:r>
              <a:rPr lang="en-US" sz="4400" b="1" dirty="0">
                <a:solidFill>
                  <a:srgbClr val="0149AD"/>
                </a:solidFill>
                <a:latin typeface="YAFdJhem5V8 0"/>
              </a:rPr>
              <a:t>l</a:t>
            </a:r>
            <a:r>
              <a:rPr lang="en-US" sz="4400" b="1" i="0" dirty="0">
                <a:solidFill>
                  <a:srgbClr val="0149AD"/>
                </a:solidFill>
                <a:effectLst/>
                <a:latin typeface="YAFdJhem5V8 0"/>
              </a:rPr>
              <a:t>eads out of the “Friend </a:t>
            </a:r>
            <a:r>
              <a:rPr lang="en-US" sz="4400" b="1" dirty="0">
                <a:solidFill>
                  <a:srgbClr val="0149AD"/>
                </a:solidFill>
                <a:latin typeface="YAFdJhem5V8 0"/>
              </a:rPr>
              <a:t>Z</a:t>
            </a:r>
            <a:r>
              <a:rPr lang="en-US" sz="4400" b="1" i="0" dirty="0">
                <a:solidFill>
                  <a:srgbClr val="0149AD"/>
                </a:solidFill>
                <a:effectLst/>
                <a:latin typeface="YAFdJhem5V8 0"/>
              </a:rPr>
              <a:t>one” + through your funnel:</a:t>
            </a:r>
            <a:endParaRPr lang="en-US" sz="4400" b="1" dirty="0">
              <a:solidFill>
                <a:srgbClr val="0149AD"/>
              </a:solidFill>
              <a:effectLst/>
              <a:latin typeface="YAFdJhem5V8 0"/>
            </a:endParaRPr>
          </a:p>
          <a:p>
            <a:pPr algn="ctr"/>
            <a:r>
              <a:rPr lang="en-US" sz="4400" b="0" i="0" dirty="0">
                <a:solidFill>
                  <a:srgbClr val="0149AD"/>
                </a:solidFill>
                <a:effectLst/>
                <a:latin typeface="YAFdJhem5V8 0"/>
              </a:rPr>
              <a:t>-The commercial method</a:t>
            </a:r>
            <a:endParaRPr lang="en-US" sz="4400" dirty="0">
              <a:solidFill>
                <a:srgbClr val="0149AD"/>
              </a:solidFill>
              <a:effectLst/>
              <a:latin typeface="YAFdJhem5V8 0"/>
            </a:endParaRPr>
          </a:p>
          <a:p>
            <a:pPr algn="ctr"/>
            <a:r>
              <a:rPr lang="en-US" sz="4400" b="0" i="0" dirty="0">
                <a:solidFill>
                  <a:srgbClr val="0149AD"/>
                </a:solidFill>
                <a:effectLst/>
                <a:latin typeface="YAFdJhem5V8 0"/>
              </a:rPr>
              <a:t>-Automating the process</a:t>
            </a:r>
            <a:endParaRPr lang="en-US" sz="4400" dirty="0">
              <a:solidFill>
                <a:srgbClr val="0149AD"/>
              </a:solidFill>
              <a:effectLst/>
              <a:latin typeface="YAFdJhem5V8 0"/>
            </a:endParaRPr>
          </a:p>
          <a:p>
            <a:pPr algn="ctr"/>
            <a:r>
              <a:rPr lang="en-US" sz="4400" b="0" i="0" dirty="0">
                <a:solidFill>
                  <a:srgbClr val="0149AD"/>
                </a:solidFill>
                <a:effectLst/>
                <a:latin typeface="YAFdJhem5V8 0"/>
              </a:rPr>
              <a:t>-Be in it for the long haul</a:t>
            </a:r>
            <a:endParaRPr lang="en-US" sz="4400" dirty="0">
              <a:solidFill>
                <a:srgbClr val="0149AD"/>
              </a:solidFill>
              <a:effectLst/>
              <a:latin typeface="YAFdJhem5V8 0"/>
            </a:endParaRPr>
          </a:p>
        </p:txBody>
      </p:sp>
    </p:spTree>
    <p:extLst>
      <p:ext uri="{BB962C8B-B14F-4D97-AF65-F5344CB8AC3E}">
        <p14:creationId xmlns:p14="http://schemas.microsoft.com/office/powerpoint/2010/main" val="1216298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4820F-2374-E37B-E8DD-A00FDC28637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92BF578-9037-AD3E-7106-8F63EC295A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3" name="TextBox 2">
            <a:extLst>
              <a:ext uri="{FF2B5EF4-FFF2-40B4-BE49-F238E27FC236}">
                <a16:creationId xmlns:a16="http://schemas.microsoft.com/office/drawing/2014/main" id="{62D5FF40-C20A-8138-5F08-EC3B23DC9991}"/>
              </a:ext>
            </a:extLst>
          </p:cNvPr>
          <p:cNvSpPr txBox="1"/>
          <p:nvPr/>
        </p:nvSpPr>
        <p:spPr>
          <a:xfrm>
            <a:off x="2678764" y="465604"/>
            <a:ext cx="6543040" cy="769441"/>
          </a:xfrm>
          <a:prstGeom prst="rect">
            <a:avLst/>
          </a:prstGeom>
          <a:noFill/>
        </p:spPr>
        <p:txBody>
          <a:bodyPr wrap="square" rtlCol="0">
            <a:spAutoFit/>
          </a:bodyPr>
          <a:lstStyle/>
          <a:p>
            <a:pPr algn="ctr"/>
            <a:r>
              <a:rPr lang="en-US" sz="4400" dirty="0">
                <a:solidFill>
                  <a:srgbClr val="0149AD"/>
                </a:solidFill>
              </a:rPr>
              <a:t>RECRUITING REDEFINED</a:t>
            </a:r>
            <a:endParaRPr lang="en-CA" sz="4400" dirty="0">
              <a:solidFill>
                <a:srgbClr val="0149AD"/>
              </a:solidFill>
            </a:endParaRPr>
          </a:p>
        </p:txBody>
      </p:sp>
      <p:sp>
        <p:nvSpPr>
          <p:cNvPr id="6" name="TextBox 5">
            <a:extLst>
              <a:ext uri="{FF2B5EF4-FFF2-40B4-BE49-F238E27FC236}">
                <a16:creationId xmlns:a16="http://schemas.microsoft.com/office/drawing/2014/main" id="{C358297B-8789-357A-6696-1D8DAC4FAFC8}"/>
              </a:ext>
            </a:extLst>
          </p:cNvPr>
          <p:cNvSpPr txBox="1"/>
          <p:nvPr/>
        </p:nvSpPr>
        <p:spPr>
          <a:xfrm>
            <a:off x="2280920" y="1690688"/>
            <a:ext cx="7772400" cy="2800767"/>
          </a:xfrm>
          <a:prstGeom prst="rect">
            <a:avLst/>
          </a:prstGeom>
          <a:noFill/>
        </p:spPr>
        <p:txBody>
          <a:bodyPr wrap="square">
            <a:spAutoFit/>
          </a:bodyPr>
          <a:lstStyle/>
          <a:p>
            <a:pPr algn="ctr"/>
            <a:r>
              <a:rPr lang="en-US" sz="4400" b="1" dirty="0">
                <a:solidFill>
                  <a:srgbClr val="0149AD"/>
                </a:solidFill>
                <a:latin typeface="YAFdJhem5V8 0"/>
              </a:rPr>
              <a:t>O</a:t>
            </a:r>
            <a:r>
              <a:rPr lang="en-US" sz="4400" b="1" i="0" dirty="0">
                <a:solidFill>
                  <a:srgbClr val="0149AD"/>
                </a:solidFill>
                <a:effectLst/>
                <a:latin typeface="YAFdJhem5V8 0"/>
              </a:rPr>
              <a:t>vercoming </a:t>
            </a:r>
            <a:r>
              <a:rPr lang="en-US" sz="4400" b="1" dirty="0">
                <a:solidFill>
                  <a:srgbClr val="0149AD"/>
                </a:solidFill>
                <a:latin typeface="YAFdJhem5V8 0"/>
              </a:rPr>
              <a:t>O</a:t>
            </a:r>
            <a:r>
              <a:rPr lang="en-US" sz="4400" b="1" i="0" dirty="0">
                <a:solidFill>
                  <a:srgbClr val="0149AD"/>
                </a:solidFill>
                <a:effectLst/>
                <a:latin typeface="YAFdJhem5V8 0"/>
              </a:rPr>
              <a:t>bjections:</a:t>
            </a:r>
            <a:endParaRPr lang="en-US" sz="4400" b="1" dirty="0">
              <a:solidFill>
                <a:srgbClr val="0149AD"/>
              </a:solidFill>
              <a:effectLst/>
              <a:latin typeface="YAFdJhem5V8 0"/>
            </a:endParaRPr>
          </a:p>
          <a:p>
            <a:r>
              <a:rPr lang="en-US" sz="4400" b="0" i="0" dirty="0">
                <a:solidFill>
                  <a:srgbClr val="0149AD"/>
                </a:solidFill>
                <a:effectLst/>
                <a:latin typeface="YAFdJhem5V8 0"/>
              </a:rPr>
              <a:t>“An objection is not a rejection; </a:t>
            </a:r>
            <a:endParaRPr lang="en-US" sz="4400" dirty="0">
              <a:solidFill>
                <a:srgbClr val="0149AD"/>
              </a:solidFill>
              <a:effectLst/>
              <a:latin typeface="YAFdJhem5V8 0"/>
            </a:endParaRPr>
          </a:p>
          <a:p>
            <a:pPr algn="ctr"/>
            <a:r>
              <a:rPr lang="en-US" sz="4400" b="0" i="0" dirty="0">
                <a:solidFill>
                  <a:srgbClr val="0149AD"/>
                </a:solidFill>
                <a:effectLst/>
                <a:latin typeface="YAFdJhem5V8 0"/>
              </a:rPr>
              <a:t>It is simply a request for more information.”</a:t>
            </a:r>
            <a:endParaRPr lang="en-US" sz="4400" dirty="0">
              <a:solidFill>
                <a:srgbClr val="0149AD"/>
              </a:solidFill>
              <a:effectLst/>
              <a:latin typeface="YAFdJhem5V8 0"/>
            </a:endParaRPr>
          </a:p>
        </p:txBody>
      </p:sp>
    </p:spTree>
    <p:extLst>
      <p:ext uri="{BB962C8B-B14F-4D97-AF65-F5344CB8AC3E}">
        <p14:creationId xmlns:p14="http://schemas.microsoft.com/office/powerpoint/2010/main" val="235427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4820F-2374-E37B-E8DD-A00FDC28637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92BF578-9037-AD3E-7106-8F63EC295A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3" name="TextBox 2">
            <a:extLst>
              <a:ext uri="{FF2B5EF4-FFF2-40B4-BE49-F238E27FC236}">
                <a16:creationId xmlns:a16="http://schemas.microsoft.com/office/drawing/2014/main" id="{62D5FF40-C20A-8138-5F08-EC3B23DC9991}"/>
              </a:ext>
            </a:extLst>
          </p:cNvPr>
          <p:cNvSpPr txBox="1"/>
          <p:nvPr/>
        </p:nvSpPr>
        <p:spPr>
          <a:xfrm>
            <a:off x="2678764" y="465604"/>
            <a:ext cx="6543040" cy="769441"/>
          </a:xfrm>
          <a:prstGeom prst="rect">
            <a:avLst/>
          </a:prstGeom>
          <a:noFill/>
        </p:spPr>
        <p:txBody>
          <a:bodyPr wrap="square" rtlCol="0">
            <a:spAutoFit/>
          </a:bodyPr>
          <a:lstStyle/>
          <a:p>
            <a:pPr algn="ctr"/>
            <a:r>
              <a:rPr lang="en-US" sz="4400" dirty="0">
                <a:solidFill>
                  <a:srgbClr val="0149AD"/>
                </a:solidFill>
              </a:rPr>
              <a:t>RECRUITING REDEFINED</a:t>
            </a:r>
            <a:endParaRPr lang="en-CA" sz="4400" dirty="0">
              <a:solidFill>
                <a:srgbClr val="0149AD"/>
              </a:solidFill>
            </a:endParaRPr>
          </a:p>
        </p:txBody>
      </p:sp>
      <p:sp>
        <p:nvSpPr>
          <p:cNvPr id="6" name="TextBox 5">
            <a:extLst>
              <a:ext uri="{FF2B5EF4-FFF2-40B4-BE49-F238E27FC236}">
                <a16:creationId xmlns:a16="http://schemas.microsoft.com/office/drawing/2014/main" id="{C358297B-8789-357A-6696-1D8DAC4FAFC8}"/>
              </a:ext>
            </a:extLst>
          </p:cNvPr>
          <p:cNvSpPr txBox="1"/>
          <p:nvPr/>
        </p:nvSpPr>
        <p:spPr>
          <a:xfrm>
            <a:off x="2280920" y="1690688"/>
            <a:ext cx="7772400" cy="4832092"/>
          </a:xfrm>
          <a:prstGeom prst="rect">
            <a:avLst/>
          </a:prstGeom>
          <a:noFill/>
        </p:spPr>
        <p:txBody>
          <a:bodyPr wrap="square">
            <a:spAutoFit/>
          </a:bodyPr>
          <a:lstStyle/>
          <a:p>
            <a:pPr algn="ctr"/>
            <a:r>
              <a:rPr lang="en-US" sz="4400" b="1" i="0" dirty="0">
                <a:solidFill>
                  <a:srgbClr val="0149AD"/>
                </a:solidFill>
                <a:effectLst/>
                <a:latin typeface="YAFdJhem5V8 0"/>
              </a:rPr>
              <a:t>Use your content to break down objections:</a:t>
            </a:r>
            <a:endParaRPr lang="en-US" sz="4400" b="1" dirty="0">
              <a:solidFill>
                <a:srgbClr val="0149AD"/>
              </a:solidFill>
              <a:effectLst/>
              <a:latin typeface="YAFdJhem5V8 0"/>
            </a:endParaRPr>
          </a:p>
          <a:p>
            <a:pPr algn="ctr"/>
            <a:r>
              <a:rPr lang="en-US" sz="4400" b="0" i="0" dirty="0">
                <a:solidFill>
                  <a:srgbClr val="0149AD"/>
                </a:solidFill>
                <a:effectLst/>
                <a:latin typeface="YAFdJhem5V8 0"/>
              </a:rPr>
              <a:t>-Debunk business myths daily with the way you present content online.</a:t>
            </a:r>
            <a:endParaRPr lang="en-US" sz="4400" dirty="0">
              <a:solidFill>
                <a:srgbClr val="0149AD"/>
              </a:solidFill>
              <a:effectLst/>
              <a:latin typeface="YAFdJhem5V8 0"/>
            </a:endParaRPr>
          </a:p>
          <a:p>
            <a:pPr algn="ctr"/>
            <a:r>
              <a:rPr lang="en-US" sz="4400" b="0" i="0" dirty="0">
                <a:solidFill>
                  <a:srgbClr val="0149AD"/>
                </a:solidFill>
                <a:effectLst/>
                <a:latin typeface="YAFdJhem5V8 0"/>
              </a:rPr>
              <a:t>-Know your audience and their pain points </a:t>
            </a:r>
            <a:endParaRPr lang="en-US" sz="4400" dirty="0">
              <a:solidFill>
                <a:srgbClr val="0149AD"/>
              </a:solidFill>
              <a:effectLst/>
              <a:latin typeface="YAFdJhem5V8 0"/>
            </a:endParaRPr>
          </a:p>
        </p:txBody>
      </p:sp>
    </p:spTree>
    <p:extLst>
      <p:ext uri="{BB962C8B-B14F-4D97-AF65-F5344CB8AC3E}">
        <p14:creationId xmlns:p14="http://schemas.microsoft.com/office/powerpoint/2010/main" val="627803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4820F-2374-E37B-E8DD-A00FDC28637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92BF578-9037-AD3E-7106-8F63EC295A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3" name="TextBox 2">
            <a:extLst>
              <a:ext uri="{FF2B5EF4-FFF2-40B4-BE49-F238E27FC236}">
                <a16:creationId xmlns:a16="http://schemas.microsoft.com/office/drawing/2014/main" id="{62D5FF40-C20A-8138-5F08-EC3B23DC9991}"/>
              </a:ext>
            </a:extLst>
          </p:cNvPr>
          <p:cNvSpPr txBox="1"/>
          <p:nvPr/>
        </p:nvSpPr>
        <p:spPr>
          <a:xfrm>
            <a:off x="2678764" y="465604"/>
            <a:ext cx="6543040" cy="769441"/>
          </a:xfrm>
          <a:prstGeom prst="rect">
            <a:avLst/>
          </a:prstGeom>
          <a:noFill/>
        </p:spPr>
        <p:txBody>
          <a:bodyPr wrap="square" rtlCol="0">
            <a:spAutoFit/>
          </a:bodyPr>
          <a:lstStyle/>
          <a:p>
            <a:pPr algn="ctr"/>
            <a:r>
              <a:rPr lang="en-US" sz="4400" dirty="0">
                <a:solidFill>
                  <a:srgbClr val="0149AD"/>
                </a:solidFill>
              </a:rPr>
              <a:t>RECRUITING REDEFINED</a:t>
            </a:r>
            <a:endParaRPr lang="en-CA" sz="4400" dirty="0">
              <a:solidFill>
                <a:srgbClr val="0149AD"/>
              </a:solidFill>
            </a:endParaRPr>
          </a:p>
        </p:txBody>
      </p:sp>
      <p:sp>
        <p:nvSpPr>
          <p:cNvPr id="6" name="TextBox 5">
            <a:extLst>
              <a:ext uri="{FF2B5EF4-FFF2-40B4-BE49-F238E27FC236}">
                <a16:creationId xmlns:a16="http://schemas.microsoft.com/office/drawing/2014/main" id="{C358297B-8789-357A-6696-1D8DAC4FAFC8}"/>
              </a:ext>
            </a:extLst>
          </p:cNvPr>
          <p:cNvSpPr txBox="1"/>
          <p:nvPr/>
        </p:nvSpPr>
        <p:spPr>
          <a:xfrm>
            <a:off x="2280920" y="1690688"/>
            <a:ext cx="7772400" cy="3477875"/>
          </a:xfrm>
          <a:prstGeom prst="rect">
            <a:avLst/>
          </a:prstGeom>
          <a:noFill/>
        </p:spPr>
        <p:txBody>
          <a:bodyPr wrap="square">
            <a:spAutoFit/>
          </a:bodyPr>
          <a:lstStyle/>
          <a:p>
            <a:pPr algn="ctr"/>
            <a:endParaRPr lang="en-US" sz="4400" dirty="0">
              <a:solidFill>
                <a:srgbClr val="0149AD"/>
              </a:solidFill>
              <a:effectLst/>
              <a:latin typeface="YAFdJhem5V8 0"/>
            </a:endParaRPr>
          </a:p>
          <a:p>
            <a:pPr algn="ctr"/>
            <a:r>
              <a:rPr lang="en-US" sz="4400" b="1" dirty="0">
                <a:solidFill>
                  <a:srgbClr val="0149AD"/>
                </a:solidFill>
                <a:latin typeface="YAFdJhem5V8 0"/>
              </a:rPr>
              <a:t>A</a:t>
            </a:r>
            <a:r>
              <a:rPr lang="en-US" sz="4400" b="1" i="0" dirty="0">
                <a:solidFill>
                  <a:srgbClr val="0149AD"/>
                </a:solidFill>
                <a:effectLst/>
                <a:latin typeface="YAFdJhem5V8 0"/>
              </a:rPr>
              <a:t>ction </a:t>
            </a:r>
            <a:r>
              <a:rPr lang="en-US" sz="4400" b="1" dirty="0">
                <a:solidFill>
                  <a:srgbClr val="0149AD"/>
                </a:solidFill>
                <a:latin typeface="YAFdJhem5V8 0"/>
              </a:rPr>
              <a:t>S</a:t>
            </a:r>
            <a:r>
              <a:rPr lang="en-US" sz="4400" b="1" i="0" dirty="0">
                <a:solidFill>
                  <a:srgbClr val="0149AD"/>
                </a:solidFill>
                <a:effectLst/>
                <a:latin typeface="YAFdJhem5V8 0"/>
              </a:rPr>
              <a:t>tep: </a:t>
            </a:r>
            <a:r>
              <a:rPr lang="en-US" sz="4400" b="0" i="0" dirty="0">
                <a:solidFill>
                  <a:srgbClr val="0149AD"/>
                </a:solidFill>
                <a:effectLst/>
                <a:latin typeface="YAFdJhem5V8 0"/>
              </a:rPr>
              <a:t>Make a master list of your audience avatar’s objections and the solutions to those objections </a:t>
            </a:r>
            <a:endParaRPr lang="en-US" sz="4400" dirty="0">
              <a:solidFill>
                <a:srgbClr val="0149AD"/>
              </a:solidFill>
              <a:effectLst/>
              <a:latin typeface="YAFdJhem5V8 0"/>
            </a:endParaRPr>
          </a:p>
        </p:txBody>
      </p:sp>
    </p:spTree>
    <p:extLst>
      <p:ext uri="{BB962C8B-B14F-4D97-AF65-F5344CB8AC3E}">
        <p14:creationId xmlns:p14="http://schemas.microsoft.com/office/powerpoint/2010/main" val="4092113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4820F-2374-E37B-E8DD-A00FDC28637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92BF578-9037-AD3E-7106-8F63EC295A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3" name="TextBox 2">
            <a:extLst>
              <a:ext uri="{FF2B5EF4-FFF2-40B4-BE49-F238E27FC236}">
                <a16:creationId xmlns:a16="http://schemas.microsoft.com/office/drawing/2014/main" id="{62D5FF40-C20A-8138-5F08-EC3B23DC9991}"/>
              </a:ext>
            </a:extLst>
          </p:cNvPr>
          <p:cNvSpPr txBox="1"/>
          <p:nvPr/>
        </p:nvSpPr>
        <p:spPr>
          <a:xfrm>
            <a:off x="2678764" y="465604"/>
            <a:ext cx="6543040" cy="769441"/>
          </a:xfrm>
          <a:prstGeom prst="rect">
            <a:avLst/>
          </a:prstGeom>
          <a:noFill/>
        </p:spPr>
        <p:txBody>
          <a:bodyPr wrap="square" rtlCol="0">
            <a:spAutoFit/>
          </a:bodyPr>
          <a:lstStyle/>
          <a:p>
            <a:pPr algn="ctr"/>
            <a:r>
              <a:rPr lang="en-US" sz="4400" dirty="0">
                <a:solidFill>
                  <a:srgbClr val="0149AD"/>
                </a:solidFill>
              </a:rPr>
              <a:t>RECRUITING REDEFINED</a:t>
            </a:r>
            <a:endParaRPr lang="en-CA" sz="4400" dirty="0">
              <a:solidFill>
                <a:srgbClr val="0149AD"/>
              </a:solidFill>
            </a:endParaRPr>
          </a:p>
        </p:txBody>
      </p:sp>
      <p:sp>
        <p:nvSpPr>
          <p:cNvPr id="6" name="TextBox 5">
            <a:extLst>
              <a:ext uri="{FF2B5EF4-FFF2-40B4-BE49-F238E27FC236}">
                <a16:creationId xmlns:a16="http://schemas.microsoft.com/office/drawing/2014/main" id="{C358297B-8789-357A-6696-1D8DAC4FAFC8}"/>
              </a:ext>
            </a:extLst>
          </p:cNvPr>
          <p:cNvSpPr txBox="1"/>
          <p:nvPr/>
        </p:nvSpPr>
        <p:spPr>
          <a:xfrm>
            <a:off x="2209800" y="1335524"/>
            <a:ext cx="7772400" cy="5016758"/>
          </a:xfrm>
          <a:prstGeom prst="rect">
            <a:avLst/>
          </a:prstGeom>
          <a:noFill/>
        </p:spPr>
        <p:txBody>
          <a:bodyPr wrap="square">
            <a:spAutoFit/>
          </a:bodyPr>
          <a:lstStyle/>
          <a:p>
            <a:pPr algn="ctr"/>
            <a:r>
              <a:rPr lang="en-US" sz="4000" b="1" dirty="0">
                <a:solidFill>
                  <a:srgbClr val="0149AD"/>
                </a:solidFill>
                <a:latin typeface="YAFdJhem5V8 0"/>
              </a:rPr>
              <a:t>E</a:t>
            </a:r>
            <a:r>
              <a:rPr lang="en-US" sz="4000" b="1" i="0" dirty="0">
                <a:solidFill>
                  <a:srgbClr val="0149AD"/>
                </a:solidFill>
                <a:effectLst/>
                <a:latin typeface="YAFdJhem5V8 0"/>
              </a:rPr>
              <a:t>xamples of objections:</a:t>
            </a:r>
            <a:endParaRPr lang="en-US" sz="4000" b="1" dirty="0">
              <a:solidFill>
                <a:srgbClr val="0149AD"/>
              </a:solidFill>
              <a:effectLst/>
              <a:latin typeface="YAFdJhem5V8 0"/>
            </a:endParaRPr>
          </a:p>
          <a:p>
            <a:pPr algn="ctr"/>
            <a:r>
              <a:rPr lang="en-US" sz="4000" b="0" i="0" dirty="0">
                <a:solidFill>
                  <a:srgbClr val="0149AD"/>
                </a:solidFill>
                <a:effectLst/>
                <a:latin typeface="YAFdJhem5V8 0"/>
              </a:rPr>
              <a:t>-I’m not a sales person </a:t>
            </a:r>
            <a:endParaRPr lang="en-US" sz="4000" dirty="0">
              <a:solidFill>
                <a:srgbClr val="0149AD"/>
              </a:solidFill>
              <a:effectLst/>
              <a:latin typeface="YAFdJhem5V8 0"/>
            </a:endParaRPr>
          </a:p>
          <a:p>
            <a:pPr algn="ctr"/>
            <a:r>
              <a:rPr lang="en-US" sz="4000" b="0" i="0" dirty="0">
                <a:solidFill>
                  <a:srgbClr val="0149AD"/>
                </a:solidFill>
                <a:effectLst/>
                <a:latin typeface="YAFdJhem5V8 0"/>
              </a:rPr>
              <a:t>-I don’t have the start up money</a:t>
            </a:r>
            <a:endParaRPr lang="en-US" sz="4000" dirty="0">
              <a:solidFill>
                <a:srgbClr val="0149AD"/>
              </a:solidFill>
              <a:effectLst/>
              <a:latin typeface="YAFdJhem5V8 0"/>
            </a:endParaRPr>
          </a:p>
          <a:p>
            <a:pPr algn="ctr"/>
            <a:r>
              <a:rPr lang="en-US" sz="4000" b="0" i="0" dirty="0">
                <a:solidFill>
                  <a:srgbClr val="0149AD"/>
                </a:solidFill>
                <a:effectLst/>
                <a:latin typeface="YAFdJhem5V8 0"/>
              </a:rPr>
              <a:t>-I’m too busy to add to my plate</a:t>
            </a:r>
            <a:endParaRPr lang="en-US" sz="4000" dirty="0">
              <a:solidFill>
                <a:srgbClr val="0149AD"/>
              </a:solidFill>
              <a:effectLst/>
              <a:latin typeface="YAFdJhem5V8 0"/>
            </a:endParaRPr>
          </a:p>
          <a:p>
            <a:pPr algn="ctr"/>
            <a:r>
              <a:rPr lang="en-US" sz="4000" b="0" i="0" dirty="0">
                <a:solidFill>
                  <a:srgbClr val="0149AD"/>
                </a:solidFill>
                <a:effectLst/>
                <a:latin typeface="YAFdJhem5V8 0"/>
              </a:rPr>
              <a:t>-my friends won’t shop with me</a:t>
            </a:r>
            <a:endParaRPr lang="en-US" sz="4000" dirty="0">
              <a:solidFill>
                <a:srgbClr val="0149AD"/>
              </a:solidFill>
              <a:effectLst/>
              <a:latin typeface="YAFdJhem5V8 0"/>
            </a:endParaRPr>
          </a:p>
          <a:p>
            <a:pPr algn="ctr"/>
            <a:r>
              <a:rPr lang="en-US" sz="4000" b="0" i="0" dirty="0">
                <a:solidFill>
                  <a:srgbClr val="0149AD"/>
                </a:solidFill>
                <a:effectLst/>
                <a:latin typeface="YAFdJhem5V8 0"/>
              </a:rPr>
              <a:t>-I failed in direct sales before</a:t>
            </a:r>
            <a:endParaRPr lang="en-US" sz="4000" dirty="0">
              <a:solidFill>
                <a:srgbClr val="0149AD"/>
              </a:solidFill>
              <a:effectLst/>
              <a:latin typeface="YAFdJhem5V8 0"/>
            </a:endParaRPr>
          </a:p>
          <a:p>
            <a:pPr algn="ctr"/>
            <a:r>
              <a:rPr lang="en-US" sz="4000" dirty="0">
                <a:solidFill>
                  <a:srgbClr val="0149AD"/>
                </a:solidFill>
                <a:latin typeface="YAFdJhem5V8 0"/>
              </a:rPr>
              <a:t>-I</a:t>
            </a:r>
            <a:r>
              <a:rPr lang="en-US" sz="4000" b="0" i="0" dirty="0">
                <a:solidFill>
                  <a:srgbClr val="0149AD"/>
                </a:solidFill>
                <a:effectLst/>
                <a:latin typeface="YAFdJhem5V8 0"/>
              </a:rPr>
              <a:t>’m shy</a:t>
            </a:r>
            <a:endParaRPr lang="en-US" sz="4000" dirty="0">
              <a:solidFill>
                <a:srgbClr val="0149AD"/>
              </a:solidFill>
              <a:effectLst/>
              <a:latin typeface="YAFdJhem5V8 0"/>
            </a:endParaRPr>
          </a:p>
          <a:p>
            <a:pPr algn="ctr"/>
            <a:r>
              <a:rPr lang="en-US" sz="4000" b="0" i="0" dirty="0">
                <a:solidFill>
                  <a:srgbClr val="0149AD"/>
                </a:solidFill>
                <a:effectLst/>
                <a:latin typeface="YAFdJhem5V8 0"/>
              </a:rPr>
              <a:t>-I need to think about it</a:t>
            </a:r>
            <a:endParaRPr lang="en-US" sz="4000" dirty="0">
              <a:solidFill>
                <a:srgbClr val="0149AD"/>
              </a:solidFill>
              <a:effectLst/>
              <a:latin typeface="YAFdJhem5V8 0"/>
            </a:endParaRPr>
          </a:p>
        </p:txBody>
      </p:sp>
    </p:spTree>
    <p:extLst>
      <p:ext uri="{BB962C8B-B14F-4D97-AF65-F5344CB8AC3E}">
        <p14:creationId xmlns:p14="http://schemas.microsoft.com/office/powerpoint/2010/main" val="2420500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4820F-2374-E37B-E8DD-A00FDC28637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92BF578-9037-AD3E-7106-8F63EC295A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TextBox 2">
            <a:extLst>
              <a:ext uri="{FF2B5EF4-FFF2-40B4-BE49-F238E27FC236}">
                <a16:creationId xmlns:a16="http://schemas.microsoft.com/office/drawing/2014/main" id="{62D5FF40-C20A-8138-5F08-EC3B23DC9991}"/>
              </a:ext>
            </a:extLst>
          </p:cNvPr>
          <p:cNvSpPr txBox="1"/>
          <p:nvPr/>
        </p:nvSpPr>
        <p:spPr>
          <a:xfrm>
            <a:off x="2678764" y="465604"/>
            <a:ext cx="6543040" cy="769441"/>
          </a:xfrm>
          <a:prstGeom prst="rect">
            <a:avLst/>
          </a:prstGeom>
          <a:noFill/>
        </p:spPr>
        <p:txBody>
          <a:bodyPr wrap="square" rtlCol="0">
            <a:spAutoFit/>
          </a:bodyPr>
          <a:lstStyle/>
          <a:p>
            <a:pPr algn="ctr"/>
            <a:r>
              <a:rPr lang="en-US" sz="4400" dirty="0">
                <a:solidFill>
                  <a:srgbClr val="0149AD"/>
                </a:solidFill>
              </a:rPr>
              <a:t>RECRUITING REDEFINED</a:t>
            </a:r>
            <a:endParaRPr lang="en-CA" sz="4400" dirty="0">
              <a:solidFill>
                <a:srgbClr val="0149AD"/>
              </a:solidFill>
            </a:endParaRPr>
          </a:p>
        </p:txBody>
      </p:sp>
      <p:sp>
        <p:nvSpPr>
          <p:cNvPr id="6" name="TextBox 5">
            <a:extLst>
              <a:ext uri="{FF2B5EF4-FFF2-40B4-BE49-F238E27FC236}">
                <a16:creationId xmlns:a16="http://schemas.microsoft.com/office/drawing/2014/main" id="{C358297B-8789-357A-6696-1D8DAC4FAFC8}"/>
              </a:ext>
            </a:extLst>
          </p:cNvPr>
          <p:cNvSpPr txBox="1"/>
          <p:nvPr/>
        </p:nvSpPr>
        <p:spPr>
          <a:xfrm>
            <a:off x="2280920" y="1690688"/>
            <a:ext cx="7772400" cy="4154984"/>
          </a:xfrm>
          <a:prstGeom prst="rect">
            <a:avLst/>
          </a:prstGeom>
          <a:noFill/>
        </p:spPr>
        <p:txBody>
          <a:bodyPr wrap="square">
            <a:spAutoFit/>
          </a:bodyPr>
          <a:lstStyle/>
          <a:p>
            <a:pPr algn="ctr"/>
            <a:r>
              <a:rPr lang="en-US" sz="4400" b="1" i="0" dirty="0">
                <a:solidFill>
                  <a:srgbClr val="0149AD"/>
                </a:solidFill>
                <a:effectLst/>
                <a:latin typeface="YAFdJhem5V8 0"/>
              </a:rPr>
              <a:t>Examples for content creation:</a:t>
            </a:r>
            <a:endParaRPr lang="en-US" sz="4400" b="1" dirty="0">
              <a:solidFill>
                <a:srgbClr val="0149AD"/>
              </a:solidFill>
              <a:effectLst/>
              <a:latin typeface="YAFdJhem5V8 0"/>
            </a:endParaRPr>
          </a:p>
          <a:p>
            <a:pPr algn="ctr"/>
            <a:r>
              <a:rPr lang="en-US" sz="4400" b="0" i="0" dirty="0">
                <a:solidFill>
                  <a:srgbClr val="0149AD"/>
                </a:solidFill>
                <a:effectLst/>
                <a:latin typeface="YAFdJhem5V8 0"/>
              </a:rPr>
              <a:t>-Nooks and crannies</a:t>
            </a:r>
            <a:endParaRPr lang="en-US" sz="4400" dirty="0">
              <a:solidFill>
                <a:srgbClr val="0149AD"/>
              </a:solidFill>
              <a:effectLst/>
              <a:latin typeface="YAFdJhem5V8 0"/>
            </a:endParaRPr>
          </a:p>
          <a:p>
            <a:pPr algn="ctr"/>
            <a:r>
              <a:rPr lang="en-US" sz="4400" b="0" i="0" dirty="0">
                <a:solidFill>
                  <a:srgbClr val="0149AD"/>
                </a:solidFill>
                <a:effectLst/>
                <a:latin typeface="YAFdJhem5V8 0"/>
              </a:rPr>
              <a:t>-Day in the life</a:t>
            </a:r>
            <a:endParaRPr lang="en-US" sz="4400" dirty="0">
              <a:solidFill>
                <a:srgbClr val="0149AD"/>
              </a:solidFill>
              <a:effectLst/>
              <a:latin typeface="YAFdJhem5V8 0"/>
            </a:endParaRPr>
          </a:p>
          <a:p>
            <a:pPr algn="ctr"/>
            <a:r>
              <a:rPr lang="en-US" sz="4400" b="0" i="0" dirty="0">
                <a:solidFill>
                  <a:srgbClr val="0149AD"/>
                </a:solidFill>
                <a:effectLst/>
                <a:latin typeface="YAFdJhem5V8 0"/>
              </a:rPr>
              <a:t>-Perks of your business</a:t>
            </a:r>
            <a:endParaRPr lang="en-US" sz="4400" dirty="0">
              <a:solidFill>
                <a:srgbClr val="0149AD"/>
              </a:solidFill>
              <a:effectLst/>
              <a:latin typeface="YAFdJhem5V8 0"/>
            </a:endParaRPr>
          </a:p>
          <a:p>
            <a:pPr algn="ctr"/>
            <a:r>
              <a:rPr lang="en-US" sz="4400" b="0" i="0" dirty="0">
                <a:solidFill>
                  <a:srgbClr val="0149AD"/>
                </a:solidFill>
                <a:effectLst/>
                <a:latin typeface="YAFdJhem5V8 0"/>
              </a:rPr>
              <a:t>-Access to resources</a:t>
            </a:r>
            <a:endParaRPr lang="en-US" sz="4400" dirty="0">
              <a:solidFill>
                <a:srgbClr val="0149AD"/>
              </a:solidFill>
              <a:effectLst/>
              <a:latin typeface="YAFdJhem5V8 0"/>
            </a:endParaRPr>
          </a:p>
          <a:p>
            <a:pPr algn="ctr"/>
            <a:r>
              <a:rPr lang="en-US" sz="4400" b="0" i="0" dirty="0">
                <a:solidFill>
                  <a:srgbClr val="0149AD"/>
                </a:solidFill>
                <a:effectLst/>
                <a:latin typeface="YAFdJhem5V8 0"/>
              </a:rPr>
              <a:t>-Daily wins</a:t>
            </a:r>
            <a:endParaRPr lang="en-US" sz="4400" dirty="0">
              <a:solidFill>
                <a:srgbClr val="0149AD"/>
              </a:solidFill>
              <a:effectLst/>
              <a:latin typeface="YAFdJhem5V8 0"/>
            </a:endParaRPr>
          </a:p>
        </p:txBody>
      </p:sp>
    </p:spTree>
    <p:extLst>
      <p:ext uri="{BB962C8B-B14F-4D97-AF65-F5344CB8AC3E}">
        <p14:creationId xmlns:p14="http://schemas.microsoft.com/office/powerpoint/2010/main" val="3009777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4820F-2374-E37B-E8DD-A00FDC28637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92BF578-9037-AD3E-7106-8F63EC295A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3" name="TextBox 2">
            <a:extLst>
              <a:ext uri="{FF2B5EF4-FFF2-40B4-BE49-F238E27FC236}">
                <a16:creationId xmlns:a16="http://schemas.microsoft.com/office/drawing/2014/main" id="{62D5FF40-C20A-8138-5F08-EC3B23DC9991}"/>
              </a:ext>
            </a:extLst>
          </p:cNvPr>
          <p:cNvSpPr txBox="1"/>
          <p:nvPr/>
        </p:nvSpPr>
        <p:spPr>
          <a:xfrm>
            <a:off x="2678764" y="465604"/>
            <a:ext cx="6543040" cy="769441"/>
          </a:xfrm>
          <a:prstGeom prst="rect">
            <a:avLst/>
          </a:prstGeom>
          <a:noFill/>
        </p:spPr>
        <p:txBody>
          <a:bodyPr wrap="square" rtlCol="0">
            <a:spAutoFit/>
          </a:bodyPr>
          <a:lstStyle/>
          <a:p>
            <a:pPr algn="ctr"/>
            <a:r>
              <a:rPr lang="en-US" sz="4400" dirty="0">
                <a:solidFill>
                  <a:srgbClr val="0149AD"/>
                </a:solidFill>
              </a:rPr>
              <a:t>RECRUITING REDEFINED</a:t>
            </a:r>
            <a:endParaRPr lang="en-CA" sz="4400" dirty="0">
              <a:solidFill>
                <a:srgbClr val="0149AD"/>
              </a:solidFill>
            </a:endParaRPr>
          </a:p>
        </p:txBody>
      </p:sp>
      <p:sp>
        <p:nvSpPr>
          <p:cNvPr id="6" name="TextBox 5">
            <a:extLst>
              <a:ext uri="{FF2B5EF4-FFF2-40B4-BE49-F238E27FC236}">
                <a16:creationId xmlns:a16="http://schemas.microsoft.com/office/drawing/2014/main" id="{C358297B-8789-357A-6696-1D8DAC4FAFC8}"/>
              </a:ext>
            </a:extLst>
          </p:cNvPr>
          <p:cNvSpPr txBox="1"/>
          <p:nvPr/>
        </p:nvSpPr>
        <p:spPr>
          <a:xfrm>
            <a:off x="2280920" y="1690688"/>
            <a:ext cx="7772400" cy="4154984"/>
          </a:xfrm>
          <a:prstGeom prst="rect">
            <a:avLst/>
          </a:prstGeom>
          <a:noFill/>
        </p:spPr>
        <p:txBody>
          <a:bodyPr wrap="square">
            <a:spAutoFit/>
          </a:bodyPr>
          <a:lstStyle/>
          <a:p>
            <a:pPr algn="ctr"/>
            <a:r>
              <a:rPr lang="en-US" sz="4400" b="1" i="0" dirty="0">
                <a:solidFill>
                  <a:srgbClr val="0149AD"/>
                </a:solidFill>
                <a:effectLst/>
                <a:latin typeface="YAFdJhem5V8 0"/>
              </a:rPr>
              <a:t>Bonus Tip:</a:t>
            </a:r>
            <a:endParaRPr lang="en-US" sz="4400" b="1" dirty="0">
              <a:solidFill>
                <a:srgbClr val="0149AD"/>
              </a:solidFill>
              <a:effectLst/>
              <a:latin typeface="YAFdJhem5V8 0"/>
            </a:endParaRPr>
          </a:p>
          <a:p>
            <a:pPr algn="ctr"/>
            <a:r>
              <a:rPr lang="en-US" sz="4400" dirty="0">
                <a:solidFill>
                  <a:srgbClr val="0149AD"/>
                </a:solidFill>
                <a:latin typeface="YAFdJhem5V8 0"/>
              </a:rPr>
              <a:t>N</a:t>
            </a:r>
            <a:r>
              <a:rPr lang="en-US" sz="4400" b="0" i="0" dirty="0">
                <a:solidFill>
                  <a:srgbClr val="0149AD"/>
                </a:solidFill>
                <a:effectLst/>
                <a:latin typeface="YAFdJhem5V8 0"/>
              </a:rPr>
              <a:t>ot everyone joins for the money. Always go back to your audience avatar and make sure you are showing all positive perks of joining your business!</a:t>
            </a:r>
            <a:endParaRPr lang="en-US" sz="4400" dirty="0">
              <a:solidFill>
                <a:srgbClr val="0149AD"/>
              </a:solidFill>
              <a:effectLst/>
              <a:latin typeface="YAFdJhem5V8 0"/>
            </a:endParaRPr>
          </a:p>
        </p:txBody>
      </p:sp>
    </p:spTree>
    <p:extLst>
      <p:ext uri="{BB962C8B-B14F-4D97-AF65-F5344CB8AC3E}">
        <p14:creationId xmlns:p14="http://schemas.microsoft.com/office/powerpoint/2010/main" val="3230717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4820F-2374-E37B-E8DD-A00FDC28637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92BF578-9037-AD3E-7106-8F63EC295A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TextBox 2">
            <a:extLst>
              <a:ext uri="{FF2B5EF4-FFF2-40B4-BE49-F238E27FC236}">
                <a16:creationId xmlns:a16="http://schemas.microsoft.com/office/drawing/2014/main" id="{62D5FF40-C20A-8138-5F08-EC3B23DC9991}"/>
              </a:ext>
            </a:extLst>
          </p:cNvPr>
          <p:cNvSpPr txBox="1"/>
          <p:nvPr/>
        </p:nvSpPr>
        <p:spPr>
          <a:xfrm>
            <a:off x="2678764" y="465604"/>
            <a:ext cx="6543040" cy="769441"/>
          </a:xfrm>
          <a:prstGeom prst="rect">
            <a:avLst/>
          </a:prstGeom>
          <a:noFill/>
        </p:spPr>
        <p:txBody>
          <a:bodyPr wrap="square" rtlCol="0">
            <a:spAutoFit/>
          </a:bodyPr>
          <a:lstStyle/>
          <a:p>
            <a:pPr algn="ctr"/>
            <a:r>
              <a:rPr lang="en-US" sz="4400" dirty="0">
                <a:solidFill>
                  <a:srgbClr val="0149AD"/>
                </a:solidFill>
              </a:rPr>
              <a:t>RECRUITING REDEFINED</a:t>
            </a:r>
            <a:endParaRPr lang="en-CA" sz="4400" dirty="0">
              <a:solidFill>
                <a:srgbClr val="0149AD"/>
              </a:solidFill>
            </a:endParaRPr>
          </a:p>
        </p:txBody>
      </p:sp>
      <p:sp>
        <p:nvSpPr>
          <p:cNvPr id="6" name="TextBox 5">
            <a:extLst>
              <a:ext uri="{FF2B5EF4-FFF2-40B4-BE49-F238E27FC236}">
                <a16:creationId xmlns:a16="http://schemas.microsoft.com/office/drawing/2014/main" id="{C358297B-8789-357A-6696-1D8DAC4FAFC8}"/>
              </a:ext>
            </a:extLst>
          </p:cNvPr>
          <p:cNvSpPr txBox="1"/>
          <p:nvPr/>
        </p:nvSpPr>
        <p:spPr>
          <a:xfrm>
            <a:off x="1892300" y="1335524"/>
            <a:ext cx="8407400" cy="5078313"/>
          </a:xfrm>
          <a:prstGeom prst="rect">
            <a:avLst/>
          </a:prstGeom>
          <a:noFill/>
        </p:spPr>
        <p:txBody>
          <a:bodyPr wrap="square">
            <a:spAutoFit/>
          </a:bodyPr>
          <a:lstStyle/>
          <a:p>
            <a:pPr algn="ctr"/>
            <a:r>
              <a:rPr lang="en-US" sz="3600" b="1" i="0" dirty="0">
                <a:solidFill>
                  <a:srgbClr val="0149AD"/>
                </a:solidFill>
                <a:effectLst/>
                <a:latin typeface="YAFdJhem5V8 0"/>
              </a:rPr>
              <a:t>A Moment on Mindset:</a:t>
            </a:r>
            <a:endParaRPr lang="en-US" sz="3600" b="1" dirty="0">
              <a:solidFill>
                <a:srgbClr val="0149AD"/>
              </a:solidFill>
              <a:effectLst/>
              <a:latin typeface="YAFdJhem5V8 0"/>
            </a:endParaRPr>
          </a:p>
          <a:p>
            <a:pPr algn="ctr"/>
            <a:r>
              <a:rPr lang="en-US" sz="3200" b="0" i="0" dirty="0">
                <a:solidFill>
                  <a:srgbClr val="0149AD"/>
                </a:solidFill>
                <a:effectLst/>
                <a:latin typeface="YAFdJhem5V8 0"/>
              </a:rPr>
              <a:t>-There will never be the right time</a:t>
            </a:r>
            <a:endParaRPr lang="en-US" sz="3200" dirty="0">
              <a:solidFill>
                <a:srgbClr val="0149AD"/>
              </a:solidFill>
              <a:effectLst/>
              <a:latin typeface="YAFdJhem5V8 0"/>
            </a:endParaRPr>
          </a:p>
          <a:p>
            <a:pPr algn="ctr"/>
            <a:r>
              <a:rPr lang="en-US" sz="3200" b="0" i="0" dirty="0">
                <a:solidFill>
                  <a:srgbClr val="0149AD"/>
                </a:solidFill>
                <a:effectLst/>
                <a:latin typeface="YAFdJhem5V8 0"/>
              </a:rPr>
              <a:t>-People are waiting to join you </a:t>
            </a:r>
            <a:r>
              <a:rPr lang="en-US" sz="3200" dirty="0">
                <a:solidFill>
                  <a:srgbClr val="0149AD"/>
                </a:solidFill>
                <a:latin typeface="YAFdJhem5V8 0"/>
              </a:rPr>
              <a:t>no</a:t>
            </a:r>
            <a:r>
              <a:rPr lang="en-US" sz="3200" b="0" i="0" dirty="0">
                <a:solidFill>
                  <a:srgbClr val="0149AD"/>
                </a:solidFill>
                <a:effectLst/>
                <a:latin typeface="YAFdJhem5V8 0"/>
              </a:rPr>
              <a:t>w as you are</a:t>
            </a:r>
            <a:endParaRPr lang="en-US" sz="3200" dirty="0">
              <a:solidFill>
                <a:srgbClr val="0149AD"/>
              </a:solidFill>
              <a:effectLst/>
              <a:latin typeface="YAFdJhem5V8 0"/>
            </a:endParaRPr>
          </a:p>
          <a:p>
            <a:pPr algn="ctr"/>
            <a:r>
              <a:rPr lang="en-US" sz="3200" b="0" i="0" dirty="0">
                <a:solidFill>
                  <a:srgbClr val="0149AD"/>
                </a:solidFill>
                <a:effectLst/>
                <a:latin typeface="YAFdJhem5V8 0"/>
              </a:rPr>
              <a:t>-Give yourself the permission for this to take as long as it takes</a:t>
            </a:r>
            <a:endParaRPr lang="en-US" sz="3200" dirty="0">
              <a:solidFill>
                <a:srgbClr val="0149AD"/>
              </a:solidFill>
              <a:effectLst/>
              <a:latin typeface="YAFdJhem5V8 0"/>
            </a:endParaRPr>
          </a:p>
          <a:p>
            <a:pPr algn="ctr"/>
            <a:r>
              <a:rPr lang="en-US" sz="3200" b="0" i="0" dirty="0">
                <a:solidFill>
                  <a:srgbClr val="0149AD"/>
                </a:solidFill>
                <a:effectLst/>
                <a:latin typeface="YAFdJhem5V8 0"/>
              </a:rPr>
              <a:t>-If you wouldn’t say it in person, don’t do it online</a:t>
            </a:r>
            <a:endParaRPr lang="en-US" sz="3200" dirty="0">
              <a:solidFill>
                <a:srgbClr val="0149AD"/>
              </a:solidFill>
              <a:effectLst/>
              <a:latin typeface="YAFdJhem5V8 0"/>
            </a:endParaRPr>
          </a:p>
          <a:p>
            <a:pPr algn="ctr"/>
            <a:r>
              <a:rPr lang="en-US" sz="3200" b="0" i="0" dirty="0" err="1">
                <a:solidFill>
                  <a:srgbClr val="0149AD"/>
                </a:solidFill>
                <a:effectLst/>
                <a:latin typeface="YAFdJhem5V8 0"/>
              </a:rPr>
              <a:t>ays</a:t>
            </a:r>
            <a:r>
              <a:rPr lang="en-US" sz="3200" b="0" i="0" dirty="0">
                <a:solidFill>
                  <a:srgbClr val="0149AD"/>
                </a:solidFill>
                <a:effectLst/>
                <a:latin typeface="YAFdJhem5V8 0"/>
              </a:rPr>
              <a:t> go back to your audience avatar and make sure you are showing all positive perks of joining your business!</a:t>
            </a:r>
            <a:endParaRPr lang="en-US" sz="3200" dirty="0">
              <a:solidFill>
                <a:srgbClr val="0149AD"/>
              </a:solidFill>
              <a:effectLst/>
              <a:latin typeface="YAFdJhem5V8 0"/>
            </a:endParaRPr>
          </a:p>
        </p:txBody>
      </p:sp>
    </p:spTree>
    <p:extLst>
      <p:ext uri="{BB962C8B-B14F-4D97-AF65-F5344CB8AC3E}">
        <p14:creationId xmlns:p14="http://schemas.microsoft.com/office/powerpoint/2010/main" val="3327970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4820F-2374-E37B-E8DD-A00FDC28637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92BF578-9037-AD3E-7106-8F63EC295A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3" name="TextBox 2">
            <a:extLst>
              <a:ext uri="{FF2B5EF4-FFF2-40B4-BE49-F238E27FC236}">
                <a16:creationId xmlns:a16="http://schemas.microsoft.com/office/drawing/2014/main" id="{62D5FF40-C20A-8138-5F08-EC3B23DC9991}"/>
              </a:ext>
            </a:extLst>
          </p:cNvPr>
          <p:cNvSpPr txBox="1"/>
          <p:nvPr/>
        </p:nvSpPr>
        <p:spPr>
          <a:xfrm>
            <a:off x="2678764" y="465604"/>
            <a:ext cx="6543040" cy="769441"/>
          </a:xfrm>
          <a:prstGeom prst="rect">
            <a:avLst/>
          </a:prstGeom>
          <a:noFill/>
        </p:spPr>
        <p:txBody>
          <a:bodyPr wrap="square" rtlCol="0">
            <a:spAutoFit/>
          </a:bodyPr>
          <a:lstStyle/>
          <a:p>
            <a:pPr algn="ctr"/>
            <a:r>
              <a:rPr lang="en-US" sz="4400" dirty="0">
                <a:solidFill>
                  <a:srgbClr val="0149AD"/>
                </a:solidFill>
              </a:rPr>
              <a:t>RECRUITING REDEFINED</a:t>
            </a:r>
            <a:endParaRPr lang="en-CA" sz="4400" dirty="0">
              <a:solidFill>
                <a:srgbClr val="0149AD"/>
              </a:solidFill>
            </a:endParaRPr>
          </a:p>
        </p:txBody>
      </p:sp>
      <p:sp>
        <p:nvSpPr>
          <p:cNvPr id="6" name="TextBox 5">
            <a:extLst>
              <a:ext uri="{FF2B5EF4-FFF2-40B4-BE49-F238E27FC236}">
                <a16:creationId xmlns:a16="http://schemas.microsoft.com/office/drawing/2014/main" id="{C358297B-8789-357A-6696-1D8DAC4FAFC8}"/>
              </a:ext>
            </a:extLst>
          </p:cNvPr>
          <p:cNvSpPr txBox="1"/>
          <p:nvPr/>
        </p:nvSpPr>
        <p:spPr>
          <a:xfrm>
            <a:off x="-709596" y="1950720"/>
            <a:ext cx="7772400" cy="4031873"/>
          </a:xfrm>
          <a:prstGeom prst="rect">
            <a:avLst/>
          </a:prstGeom>
          <a:noFill/>
        </p:spPr>
        <p:txBody>
          <a:bodyPr wrap="square">
            <a:spAutoFit/>
          </a:bodyPr>
          <a:lstStyle/>
          <a:p>
            <a:pPr algn="ctr"/>
            <a:r>
              <a:rPr lang="en-US" sz="3200" b="1" i="0" dirty="0">
                <a:solidFill>
                  <a:srgbClr val="0149AD"/>
                </a:solidFill>
                <a:effectLst/>
                <a:latin typeface="YAFdJhem5V8 0"/>
              </a:rPr>
              <a:t>WHY RECRUIT:</a:t>
            </a:r>
            <a:br>
              <a:rPr lang="en-US" sz="3200" b="0" i="0" dirty="0">
                <a:solidFill>
                  <a:srgbClr val="0149AD"/>
                </a:solidFill>
                <a:effectLst/>
                <a:latin typeface="YAFdJhem5V8 0"/>
              </a:rPr>
            </a:br>
            <a:r>
              <a:rPr lang="en-US" sz="3200" b="0" i="0" dirty="0">
                <a:solidFill>
                  <a:srgbClr val="0149AD"/>
                </a:solidFill>
                <a:effectLst/>
                <a:latin typeface="YAFdJhem5V8 0"/>
              </a:rPr>
              <a:t>- Residual Income</a:t>
            </a:r>
            <a:br>
              <a:rPr lang="en-US" sz="3200" b="0" i="0" dirty="0">
                <a:solidFill>
                  <a:srgbClr val="0149AD"/>
                </a:solidFill>
                <a:effectLst/>
                <a:latin typeface="YAFdJhem5V8 0"/>
              </a:rPr>
            </a:br>
            <a:r>
              <a:rPr lang="en-US" sz="3200" b="0" i="0" dirty="0">
                <a:solidFill>
                  <a:srgbClr val="0149AD"/>
                </a:solidFill>
                <a:effectLst/>
                <a:latin typeface="YAFdJhem5V8 0"/>
              </a:rPr>
              <a:t>- Leveraged Efforts</a:t>
            </a:r>
            <a:br>
              <a:rPr lang="en-US" sz="3200" b="0" i="0" dirty="0">
                <a:solidFill>
                  <a:srgbClr val="0149AD"/>
                </a:solidFill>
                <a:effectLst/>
                <a:latin typeface="YAFdJhem5V8 0"/>
              </a:rPr>
            </a:br>
            <a:r>
              <a:rPr lang="en-US" sz="3200" b="0" i="0" dirty="0">
                <a:solidFill>
                  <a:srgbClr val="0149AD"/>
                </a:solidFill>
                <a:effectLst/>
                <a:latin typeface="YAFdJhem5V8 0"/>
              </a:rPr>
              <a:t>- Community + Friendships</a:t>
            </a:r>
            <a:br>
              <a:rPr lang="en-US" sz="3200" b="0" i="0" dirty="0">
                <a:solidFill>
                  <a:srgbClr val="0149AD"/>
                </a:solidFill>
                <a:effectLst/>
                <a:latin typeface="YAFdJhem5V8 0"/>
              </a:rPr>
            </a:br>
            <a:r>
              <a:rPr lang="en-US" sz="3200" b="0" i="0" dirty="0">
                <a:solidFill>
                  <a:srgbClr val="0149AD"/>
                </a:solidFill>
                <a:effectLst/>
                <a:latin typeface="YAFdJhem5V8 0"/>
              </a:rPr>
              <a:t>- </a:t>
            </a:r>
            <a:r>
              <a:rPr lang="en-US" sz="3200" b="0" i="0" dirty="0" err="1">
                <a:solidFill>
                  <a:srgbClr val="0149AD"/>
                </a:solidFill>
                <a:effectLst/>
                <a:latin typeface="YAFdJhem5V8 0"/>
              </a:rPr>
              <a:t>Scaleability</a:t>
            </a:r>
            <a:br>
              <a:rPr lang="en-US" sz="3200" b="0" i="0" dirty="0">
                <a:solidFill>
                  <a:srgbClr val="0149AD"/>
                </a:solidFill>
                <a:effectLst/>
                <a:latin typeface="YAFdJhem5V8 0"/>
              </a:rPr>
            </a:br>
            <a:r>
              <a:rPr lang="en-US" sz="3200" b="0" i="0" dirty="0">
                <a:solidFill>
                  <a:srgbClr val="0149AD"/>
                </a:solidFill>
                <a:effectLst/>
                <a:latin typeface="YAFdJhem5V8 0"/>
              </a:rPr>
              <a:t>- Long-Term Stability </a:t>
            </a:r>
            <a:br>
              <a:rPr lang="en-US" sz="3200" b="0" i="0" dirty="0">
                <a:solidFill>
                  <a:srgbClr val="0149AD"/>
                </a:solidFill>
                <a:effectLst/>
                <a:latin typeface="YAFdJhem5V8 0"/>
              </a:rPr>
            </a:br>
            <a:r>
              <a:rPr lang="en-US" sz="3200" b="0" i="0" dirty="0">
                <a:solidFill>
                  <a:srgbClr val="0149AD"/>
                </a:solidFill>
                <a:effectLst/>
                <a:latin typeface="YAFdJhem5V8 0"/>
              </a:rPr>
              <a:t>- Personal and Business Growth</a:t>
            </a:r>
            <a:br>
              <a:rPr lang="en-US" sz="3200" b="0" i="0" dirty="0">
                <a:solidFill>
                  <a:srgbClr val="0149AD"/>
                </a:solidFill>
                <a:effectLst/>
                <a:latin typeface="YAFdJhem5V8 0"/>
              </a:rPr>
            </a:br>
            <a:endParaRPr lang="en-US" sz="3200" dirty="0">
              <a:solidFill>
                <a:srgbClr val="0149AD"/>
              </a:solidFill>
              <a:effectLst/>
              <a:latin typeface="YAFdJhem5V8 0"/>
            </a:endParaRPr>
          </a:p>
        </p:txBody>
      </p:sp>
      <p:pic>
        <p:nvPicPr>
          <p:cNvPr id="2050" name="Picture 2" descr="No description available.">
            <a:extLst>
              <a:ext uri="{FF2B5EF4-FFF2-40B4-BE49-F238E27FC236}">
                <a16:creationId xmlns:a16="http://schemas.microsoft.com/office/drawing/2014/main" id="{5DF1BD41-79B3-14EF-70B1-FDFDCE4D02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9129" y="1791167"/>
            <a:ext cx="5373906" cy="408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309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4820F-2374-E37B-E8DD-A00FDC28637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92BF578-9037-AD3E-7106-8F63EC295A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3" name="TextBox 2">
            <a:extLst>
              <a:ext uri="{FF2B5EF4-FFF2-40B4-BE49-F238E27FC236}">
                <a16:creationId xmlns:a16="http://schemas.microsoft.com/office/drawing/2014/main" id="{62D5FF40-C20A-8138-5F08-EC3B23DC9991}"/>
              </a:ext>
            </a:extLst>
          </p:cNvPr>
          <p:cNvSpPr txBox="1"/>
          <p:nvPr/>
        </p:nvSpPr>
        <p:spPr>
          <a:xfrm>
            <a:off x="2678764" y="465604"/>
            <a:ext cx="6543040" cy="769441"/>
          </a:xfrm>
          <a:prstGeom prst="rect">
            <a:avLst/>
          </a:prstGeom>
          <a:noFill/>
        </p:spPr>
        <p:txBody>
          <a:bodyPr wrap="square" rtlCol="0">
            <a:spAutoFit/>
          </a:bodyPr>
          <a:lstStyle/>
          <a:p>
            <a:pPr algn="ctr"/>
            <a:r>
              <a:rPr lang="en-US" sz="4400" dirty="0">
                <a:solidFill>
                  <a:srgbClr val="0149AD"/>
                </a:solidFill>
              </a:rPr>
              <a:t>RECRUITING REDEFINED</a:t>
            </a:r>
            <a:endParaRPr lang="en-CA" sz="4400" dirty="0">
              <a:solidFill>
                <a:srgbClr val="0149AD"/>
              </a:solidFill>
            </a:endParaRPr>
          </a:p>
        </p:txBody>
      </p:sp>
      <p:sp>
        <p:nvSpPr>
          <p:cNvPr id="6" name="TextBox 5">
            <a:extLst>
              <a:ext uri="{FF2B5EF4-FFF2-40B4-BE49-F238E27FC236}">
                <a16:creationId xmlns:a16="http://schemas.microsoft.com/office/drawing/2014/main" id="{C358297B-8789-357A-6696-1D8DAC4FAFC8}"/>
              </a:ext>
            </a:extLst>
          </p:cNvPr>
          <p:cNvSpPr txBox="1"/>
          <p:nvPr/>
        </p:nvSpPr>
        <p:spPr>
          <a:xfrm>
            <a:off x="1425853" y="1523999"/>
            <a:ext cx="8915400" cy="707886"/>
          </a:xfrm>
          <a:prstGeom prst="rect">
            <a:avLst/>
          </a:prstGeom>
          <a:noFill/>
        </p:spPr>
        <p:txBody>
          <a:bodyPr wrap="square">
            <a:spAutoFit/>
          </a:bodyPr>
          <a:lstStyle/>
          <a:p>
            <a:pPr algn="ctr"/>
            <a:r>
              <a:rPr lang="en-US" sz="4000" b="1" i="0" dirty="0">
                <a:solidFill>
                  <a:srgbClr val="0149AD"/>
                </a:solidFill>
                <a:effectLst/>
                <a:latin typeface="YAFdJhem5V8 0"/>
              </a:rPr>
              <a:t>AN OVERVIEW OF MY FUNNEL:</a:t>
            </a:r>
            <a:endParaRPr lang="en-US" sz="4000" dirty="0">
              <a:solidFill>
                <a:srgbClr val="0149AD"/>
              </a:solidFill>
              <a:effectLst/>
              <a:latin typeface="YAFdJhem5V8 0"/>
            </a:endParaRPr>
          </a:p>
        </p:txBody>
      </p:sp>
      <p:pic>
        <p:nvPicPr>
          <p:cNvPr id="3074" name="Picture 2" descr="No description available.">
            <a:extLst>
              <a:ext uri="{FF2B5EF4-FFF2-40B4-BE49-F238E27FC236}">
                <a16:creationId xmlns:a16="http://schemas.microsoft.com/office/drawing/2014/main" id="{3CA687B0-1A6F-9904-A094-ABB1AD032B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3120" y="3139770"/>
            <a:ext cx="3398838" cy="28351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o description available.">
            <a:extLst>
              <a:ext uri="{FF2B5EF4-FFF2-40B4-BE49-F238E27FC236}">
                <a16:creationId xmlns:a16="http://schemas.microsoft.com/office/drawing/2014/main" id="{585BB007-07DF-DA8F-4646-519AF4691A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0104" y="3145295"/>
            <a:ext cx="3523933" cy="276638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o description available.">
            <a:extLst>
              <a:ext uri="{FF2B5EF4-FFF2-40B4-BE49-F238E27FC236}">
                <a16:creationId xmlns:a16="http://schemas.microsoft.com/office/drawing/2014/main" id="{BD54E412-6617-9588-1DD6-EE89E1ED57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6700" y="3189192"/>
            <a:ext cx="2744470" cy="3005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92F3BC7-8A92-5DB0-157A-92BB1AB270AD}"/>
              </a:ext>
            </a:extLst>
          </p:cNvPr>
          <p:cNvSpPr txBox="1"/>
          <p:nvPr/>
        </p:nvSpPr>
        <p:spPr>
          <a:xfrm>
            <a:off x="1046480" y="2564417"/>
            <a:ext cx="8727440" cy="830997"/>
          </a:xfrm>
          <a:prstGeom prst="rect">
            <a:avLst/>
          </a:prstGeom>
          <a:noFill/>
        </p:spPr>
        <p:txBody>
          <a:bodyPr wrap="square" rtlCol="0">
            <a:spAutoFit/>
          </a:bodyPr>
          <a:lstStyle/>
          <a:p>
            <a:r>
              <a:rPr lang="en-US" sz="2400" b="0" i="0" dirty="0">
                <a:solidFill>
                  <a:srgbClr val="0149AD"/>
                </a:solidFill>
                <a:effectLst/>
                <a:latin typeface="YAFdJhem5V8 0"/>
              </a:rPr>
              <a:t>Personal FB Account + Instagra</a:t>
            </a:r>
            <a:r>
              <a:rPr lang="en-US" sz="2400" dirty="0">
                <a:solidFill>
                  <a:srgbClr val="0149AD"/>
                </a:solidFill>
                <a:latin typeface="YAFdJhem5V8 0"/>
              </a:rPr>
              <a:t>m Account = My Billboard</a:t>
            </a:r>
            <a:br>
              <a:rPr lang="en-US" sz="2400" dirty="0">
                <a:solidFill>
                  <a:srgbClr val="0149AD"/>
                </a:solidFill>
                <a:latin typeface="YAFdJhem5V8 0"/>
              </a:rPr>
            </a:br>
            <a:endParaRPr lang="en-CA" sz="2400" dirty="0"/>
          </a:p>
        </p:txBody>
      </p:sp>
      <p:sp>
        <p:nvSpPr>
          <p:cNvPr id="7" name="TextBox 6">
            <a:extLst>
              <a:ext uri="{FF2B5EF4-FFF2-40B4-BE49-F238E27FC236}">
                <a16:creationId xmlns:a16="http://schemas.microsoft.com/office/drawing/2014/main" id="{F0267555-5B8E-80F9-9A0E-6B031F72495B}"/>
              </a:ext>
            </a:extLst>
          </p:cNvPr>
          <p:cNvSpPr txBox="1"/>
          <p:nvPr/>
        </p:nvSpPr>
        <p:spPr>
          <a:xfrm>
            <a:off x="8453120" y="2617619"/>
            <a:ext cx="3776266" cy="369332"/>
          </a:xfrm>
          <a:prstGeom prst="rect">
            <a:avLst/>
          </a:prstGeom>
          <a:noFill/>
        </p:spPr>
        <p:txBody>
          <a:bodyPr wrap="square" rtlCol="0">
            <a:spAutoFit/>
          </a:bodyPr>
          <a:lstStyle/>
          <a:p>
            <a:r>
              <a:rPr lang="en-US" sz="1800" dirty="0">
                <a:solidFill>
                  <a:srgbClr val="0149AD"/>
                </a:solidFill>
                <a:latin typeface="YAFdJhem5V8 0"/>
              </a:rPr>
              <a:t>Closed FB VIP Group = My Storefront</a:t>
            </a:r>
            <a:endParaRPr lang="en-CA" dirty="0"/>
          </a:p>
        </p:txBody>
      </p:sp>
    </p:spTree>
    <p:extLst>
      <p:ext uri="{BB962C8B-B14F-4D97-AF65-F5344CB8AC3E}">
        <p14:creationId xmlns:p14="http://schemas.microsoft.com/office/powerpoint/2010/main" val="1986373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4820F-2374-E37B-E8DD-A00FDC28637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92BF578-9037-AD3E-7106-8F63EC295A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3" name="TextBox 2">
            <a:extLst>
              <a:ext uri="{FF2B5EF4-FFF2-40B4-BE49-F238E27FC236}">
                <a16:creationId xmlns:a16="http://schemas.microsoft.com/office/drawing/2014/main" id="{62D5FF40-C20A-8138-5F08-EC3B23DC9991}"/>
              </a:ext>
            </a:extLst>
          </p:cNvPr>
          <p:cNvSpPr txBox="1"/>
          <p:nvPr/>
        </p:nvSpPr>
        <p:spPr>
          <a:xfrm>
            <a:off x="2678764" y="465604"/>
            <a:ext cx="6543040" cy="769441"/>
          </a:xfrm>
          <a:prstGeom prst="rect">
            <a:avLst/>
          </a:prstGeom>
          <a:noFill/>
        </p:spPr>
        <p:txBody>
          <a:bodyPr wrap="square" rtlCol="0">
            <a:spAutoFit/>
          </a:bodyPr>
          <a:lstStyle/>
          <a:p>
            <a:pPr algn="ctr"/>
            <a:r>
              <a:rPr lang="en-US" sz="4400" dirty="0">
                <a:solidFill>
                  <a:srgbClr val="0149AD"/>
                </a:solidFill>
              </a:rPr>
              <a:t>RECRUITING REDEFINED</a:t>
            </a:r>
            <a:endParaRPr lang="en-CA" sz="4400" dirty="0">
              <a:solidFill>
                <a:srgbClr val="0149AD"/>
              </a:solidFill>
            </a:endParaRPr>
          </a:p>
        </p:txBody>
      </p:sp>
      <p:sp>
        <p:nvSpPr>
          <p:cNvPr id="6" name="TextBox 5">
            <a:extLst>
              <a:ext uri="{FF2B5EF4-FFF2-40B4-BE49-F238E27FC236}">
                <a16:creationId xmlns:a16="http://schemas.microsoft.com/office/drawing/2014/main" id="{C358297B-8789-357A-6696-1D8DAC4FAFC8}"/>
              </a:ext>
            </a:extLst>
          </p:cNvPr>
          <p:cNvSpPr txBox="1"/>
          <p:nvPr/>
        </p:nvSpPr>
        <p:spPr>
          <a:xfrm>
            <a:off x="1765300" y="1690688"/>
            <a:ext cx="8661400" cy="4401205"/>
          </a:xfrm>
          <a:prstGeom prst="rect">
            <a:avLst/>
          </a:prstGeom>
          <a:noFill/>
        </p:spPr>
        <p:txBody>
          <a:bodyPr wrap="square">
            <a:spAutoFit/>
          </a:bodyPr>
          <a:lstStyle/>
          <a:p>
            <a:pPr algn="ctr"/>
            <a:r>
              <a:rPr lang="en-US" sz="4000" b="1" i="0" dirty="0">
                <a:solidFill>
                  <a:srgbClr val="0149AD"/>
                </a:solidFill>
                <a:effectLst/>
                <a:latin typeface="YAFdJhem5V8 0"/>
              </a:rPr>
              <a:t>In order to recruit, you need to know who you are recruiting, ask yourself:</a:t>
            </a:r>
            <a:br>
              <a:rPr lang="en-US" sz="4000" b="0" i="0" dirty="0">
                <a:solidFill>
                  <a:srgbClr val="0149AD"/>
                </a:solidFill>
                <a:effectLst/>
                <a:latin typeface="YAFdJhem5V8 0"/>
              </a:rPr>
            </a:br>
            <a:br>
              <a:rPr lang="en-US" sz="4000" b="0" i="0" dirty="0">
                <a:solidFill>
                  <a:srgbClr val="0149AD"/>
                </a:solidFill>
                <a:effectLst/>
                <a:latin typeface="YAFdJhem5V8 0"/>
              </a:rPr>
            </a:br>
            <a:r>
              <a:rPr lang="en-US" sz="4000" b="0" i="0" dirty="0">
                <a:solidFill>
                  <a:srgbClr val="0149AD"/>
                </a:solidFill>
                <a:effectLst/>
                <a:latin typeface="YAFdJhem5V8 0"/>
              </a:rPr>
              <a:t>-</a:t>
            </a:r>
            <a:r>
              <a:rPr lang="en-US" sz="4000" dirty="0">
                <a:solidFill>
                  <a:srgbClr val="0149AD"/>
                </a:solidFill>
                <a:latin typeface="YAFdJhem5V8 0"/>
              </a:rPr>
              <a:t>W</a:t>
            </a:r>
            <a:r>
              <a:rPr lang="en-US" sz="4000" b="0" i="0" dirty="0">
                <a:solidFill>
                  <a:srgbClr val="0149AD"/>
                </a:solidFill>
                <a:effectLst/>
                <a:latin typeface="YAFdJhem5V8 0"/>
              </a:rPr>
              <a:t>ho are you speaking to?</a:t>
            </a:r>
            <a:endParaRPr lang="en-US" sz="4000" dirty="0">
              <a:solidFill>
                <a:srgbClr val="0149AD"/>
              </a:solidFill>
              <a:effectLst/>
              <a:latin typeface="YAFdJhem5V8 0"/>
            </a:endParaRPr>
          </a:p>
          <a:p>
            <a:pPr algn="ctr"/>
            <a:r>
              <a:rPr lang="en-US" sz="4000" b="0" i="0" dirty="0">
                <a:solidFill>
                  <a:srgbClr val="0149AD"/>
                </a:solidFill>
                <a:effectLst/>
                <a:latin typeface="YAFdJhem5V8 0"/>
              </a:rPr>
              <a:t>-What content are they consuming?</a:t>
            </a:r>
            <a:endParaRPr lang="en-US" sz="4000" dirty="0">
              <a:solidFill>
                <a:srgbClr val="0149AD"/>
              </a:solidFill>
              <a:effectLst/>
              <a:latin typeface="YAFdJhem5V8 0"/>
            </a:endParaRPr>
          </a:p>
          <a:p>
            <a:pPr algn="ctr"/>
            <a:r>
              <a:rPr lang="en-US" sz="4000" b="0" i="0" dirty="0">
                <a:solidFill>
                  <a:srgbClr val="0149AD"/>
                </a:solidFill>
                <a:effectLst/>
                <a:latin typeface="YAFdJhem5V8 0"/>
              </a:rPr>
              <a:t>-What are their pain points and how can your business solve them? </a:t>
            </a:r>
            <a:endParaRPr lang="en-US" sz="4000" dirty="0">
              <a:solidFill>
                <a:srgbClr val="0149AD"/>
              </a:solidFill>
              <a:effectLst/>
              <a:latin typeface="YAFdJhem5V8 0"/>
            </a:endParaRPr>
          </a:p>
        </p:txBody>
      </p:sp>
    </p:spTree>
    <p:extLst>
      <p:ext uri="{BB962C8B-B14F-4D97-AF65-F5344CB8AC3E}">
        <p14:creationId xmlns:p14="http://schemas.microsoft.com/office/powerpoint/2010/main" val="2449502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4820F-2374-E37B-E8DD-A00FDC28637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92BF578-9037-AD3E-7106-8F63EC295A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3" name="TextBox 2">
            <a:extLst>
              <a:ext uri="{FF2B5EF4-FFF2-40B4-BE49-F238E27FC236}">
                <a16:creationId xmlns:a16="http://schemas.microsoft.com/office/drawing/2014/main" id="{62D5FF40-C20A-8138-5F08-EC3B23DC9991}"/>
              </a:ext>
            </a:extLst>
          </p:cNvPr>
          <p:cNvSpPr txBox="1"/>
          <p:nvPr/>
        </p:nvSpPr>
        <p:spPr>
          <a:xfrm>
            <a:off x="2678764" y="465604"/>
            <a:ext cx="6543040" cy="769441"/>
          </a:xfrm>
          <a:prstGeom prst="rect">
            <a:avLst/>
          </a:prstGeom>
          <a:noFill/>
        </p:spPr>
        <p:txBody>
          <a:bodyPr wrap="square" rtlCol="0">
            <a:spAutoFit/>
          </a:bodyPr>
          <a:lstStyle/>
          <a:p>
            <a:pPr algn="ctr"/>
            <a:r>
              <a:rPr lang="en-US" sz="4400" dirty="0">
                <a:solidFill>
                  <a:srgbClr val="0149AD"/>
                </a:solidFill>
              </a:rPr>
              <a:t>RECRUITING REDEFINED</a:t>
            </a:r>
            <a:endParaRPr lang="en-CA" sz="4400" dirty="0">
              <a:solidFill>
                <a:srgbClr val="0149AD"/>
              </a:solidFill>
            </a:endParaRPr>
          </a:p>
        </p:txBody>
      </p:sp>
      <p:sp>
        <p:nvSpPr>
          <p:cNvPr id="6" name="TextBox 5">
            <a:extLst>
              <a:ext uri="{FF2B5EF4-FFF2-40B4-BE49-F238E27FC236}">
                <a16:creationId xmlns:a16="http://schemas.microsoft.com/office/drawing/2014/main" id="{C358297B-8789-357A-6696-1D8DAC4FAFC8}"/>
              </a:ext>
            </a:extLst>
          </p:cNvPr>
          <p:cNvSpPr txBox="1"/>
          <p:nvPr/>
        </p:nvSpPr>
        <p:spPr>
          <a:xfrm>
            <a:off x="6410960" y="2151727"/>
            <a:ext cx="4343400" cy="2554545"/>
          </a:xfrm>
          <a:prstGeom prst="rect">
            <a:avLst/>
          </a:prstGeom>
          <a:noFill/>
        </p:spPr>
        <p:txBody>
          <a:bodyPr wrap="square">
            <a:spAutoFit/>
          </a:bodyPr>
          <a:lstStyle/>
          <a:p>
            <a:r>
              <a:rPr lang="en-US" sz="3200" b="1" dirty="0">
                <a:solidFill>
                  <a:srgbClr val="0149AD"/>
                </a:solidFill>
                <a:latin typeface="YAFdJhem5V8 0"/>
              </a:rPr>
              <a:t>AUDIENCE AVATAR:</a:t>
            </a:r>
            <a:endParaRPr lang="en-US" sz="3200" b="1" dirty="0">
              <a:solidFill>
                <a:srgbClr val="0149AD"/>
              </a:solidFill>
              <a:effectLst/>
              <a:latin typeface="YAFdJhem5V8 0"/>
            </a:endParaRPr>
          </a:p>
          <a:p>
            <a:r>
              <a:rPr lang="en-US" sz="3200" b="0" i="0" dirty="0">
                <a:solidFill>
                  <a:srgbClr val="0149AD"/>
                </a:solidFill>
                <a:effectLst/>
                <a:latin typeface="YAFdJhem5V8 0"/>
              </a:rPr>
              <a:t>Who is she?</a:t>
            </a:r>
            <a:endParaRPr lang="en-US" sz="3200" dirty="0">
              <a:solidFill>
                <a:srgbClr val="0149AD"/>
              </a:solidFill>
              <a:effectLst/>
              <a:latin typeface="YAFdJhem5V8 0"/>
            </a:endParaRPr>
          </a:p>
          <a:p>
            <a:r>
              <a:rPr lang="en-US" sz="3200" dirty="0">
                <a:solidFill>
                  <a:srgbClr val="0149AD"/>
                </a:solidFill>
                <a:latin typeface="YAFdJhem5V8 0"/>
              </a:rPr>
              <a:t>W</a:t>
            </a:r>
            <a:r>
              <a:rPr lang="en-US" sz="3200" b="0" i="0" dirty="0">
                <a:solidFill>
                  <a:srgbClr val="0149AD"/>
                </a:solidFill>
                <a:effectLst/>
                <a:latin typeface="YAFdJhem5V8 0"/>
              </a:rPr>
              <a:t>hat is she consuming?</a:t>
            </a:r>
            <a:endParaRPr lang="en-US" sz="3200" dirty="0">
              <a:solidFill>
                <a:srgbClr val="0149AD"/>
              </a:solidFill>
              <a:effectLst/>
              <a:latin typeface="YAFdJhem5V8 0"/>
            </a:endParaRPr>
          </a:p>
          <a:p>
            <a:r>
              <a:rPr lang="en-US" sz="3200" dirty="0">
                <a:solidFill>
                  <a:srgbClr val="0149AD"/>
                </a:solidFill>
                <a:latin typeface="YAFdJhem5V8 0"/>
              </a:rPr>
              <a:t>H</a:t>
            </a:r>
            <a:r>
              <a:rPr lang="en-US" sz="3200" b="0" i="0" dirty="0">
                <a:solidFill>
                  <a:srgbClr val="0149AD"/>
                </a:solidFill>
                <a:effectLst/>
                <a:latin typeface="YAFdJhem5V8 0"/>
              </a:rPr>
              <a:t>ow would my opportunity serve her?</a:t>
            </a:r>
            <a:endParaRPr lang="en-US" sz="3200" dirty="0">
              <a:solidFill>
                <a:srgbClr val="0149AD"/>
              </a:solidFill>
              <a:effectLst/>
              <a:latin typeface="YAFdJhem5V8 0"/>
            </a:endParaRPr>
          </a:p>
        </p:txBody>
      </p:sp>
      <p:pic>
        <p:nvPicPr>
          <p:cNvPr id="1030" name="Picture 6" descr="No description available.">
            <a:extLst>
              <a:ext uri="{FF2B5EF4-FFF2-40B4-BE49-F238E27FC236}">
                <a16:creationId xmlns:a16="http://schemas.microsoft.com/office/drawing/2014/main" id="{B9FC6A02-B039-A723-1038-48816730B4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0130" y="2123390"/>
            <a:ext cx="3150870" cy="42011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0B816F3-4435-B0FC-6646-00844DD94CB6}"/>
              </a:ext>
            </a:extLst>
          </p:cNvPr>
          <p:cNvSpPr txBox="1"/>
          <p:nvPr/>
        </p:nvSpPr>
        <p:spPr>
          <a:xfrm>
            <a:off x="1899920" y="1600170"/>
            <a:ext cx="4511040" cy="523220"/>
          </a:xfrm>
          <a:prstGeom prst="rect">
            <a:avLst/>
          </a:prstGeom>
          <a:noFill/>
        </p:spPr>
        <p:txBody>
          <a:bodyPr wrap="square" rtlCol="0">
            <a:spAutoFit/>
          </a:bodyPr>
          <a:lstStyle/>
          <a:p>
            <a:r>
              <a:rPr lang="en-US" sz="2800" dirty="0">
                <a:solidFill>
                  <a:srgbClr val="0149AD"/>
                </a:solidFill>
              </a:rPr>
              <a:t>My first ever business selfie</a:t>
            </a:r>
            <a:endParaRPr lang="en-CA" sz="2800" dirty="0">
              <a:solidFill>
                <a:srgbClr val="0149AD"/>
              </a:solidFill>
            </a:endParaRPr>
          </a:p>
        </p:txBody>
      </p:sp>
    </p:spTree>
    <p:extLst>
      <p:ext uri="{BB962C8B-B14F-4D97-AF65-F5344CB8AC3E}">
        <p14:creationId xmlns:p14="http://schemas.microsoft.com/office/powerpoint/2010/main" val="3456069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4820F-2374-E37B-E8DD-A00FDC28637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92BF578-9037-AD3E-7106-8F63EC295A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3" name="TextBox 2">
            <a:extLst>
              <a:ext uri="{FF2B5EF4-FFF2-40B4-BE49-F238E27FC236}">
                <a16:creationId xmlns:a16="http://schemas.microsoft.com/office/drawing/2014/main" id="{62D5FF40-C20A-8138-5F08-EC3B23DC9991}"/>
              </a:ext>
            </a:extLst>
          </p:cNvPr>
          <p:cNvSpPr txBox="1"/>
          <p:nvPr/>
        </p:nvSpPr>
        <p:spPr>
          <a:xfrm>
            <a:off x="2678764" y="465604"/>
            <a:ext cx="6543040" cy="769441"/>
          </a:xfrm>
          <a:prstGeom prst="rect">
            <a:avLst/>
          </a:prstGeom>
          <a:noFill/>
        </p:spPr>
        <p:txBody>
          <a:bodyPr wrap="square" rtlCol="0">
            <a:spAutoFit/>
          </a:bodyPr>
          <a:lstStyle/>
          <a:p>
            <a:pPr algn="ctr"/>
            <a:r>
              <a:rPr lang="en-US" sz="4400" dirty="0">
                <a:solidFill>
                  <a:srgbClr val="0149AD"/>
                </a:solidFill>
              </a:rPr>
              <a:t>RECRUITING REDEFINED</a:t>
            </a:r>
            <a:endParaRPr lang="en-CA" sz="4400" dirty="0">
              <a:solidFill>
                <a:srgbClr val="0149AD"/>
              </a:solidFill>
            </a:endParaRPr>
          </a:p>
        </p:txBody>
      </p:sp>
      <p:sp>
        <p:nvSpPr>
          <p:cNvPr id="6" name="TextBox 5">
            <a:extLst>
              <a:ext uri="{FF2B5EF4-FFF2-40B4-BE49-F238E27FC236}">
                <a16:creationId xmlns:a16="http://schemas.microsoft.com/office/drawing/2014/main" id="{C358297B-8789-357A-6696-1D8DAC4FAFC8}"/>
              </a:ext>
            </a:extLst>
          </p:cNvPr>
          <p:cNvSpPr txBox="1"/>
          <p:nvPr/>
        </p:nvSpPr>
        <p:spPr>
          <a:xfrm>
            <a:off x="1968500" y="2055813"/>
            <a:ext cx="8255000" cy="3477875"/>
          </a:xfrm>
          <a:prstGeom prst="rect">
            <a:avLst/>
          </a:prstGeom>
          <a:noFill/>
        </p:spPr>
        <p:txBody>
          <a:bodyPr wrap="square">
            <a:spAutoFit/>
          </a:bodyPr>
          <a:lstStyle/>
          <a:p>
            <a:pPr algn="ctr"/>
            <a:r>
              <a:rPr lang="en-US" sz="4400" b="1" i="0" dirty="0">
                <a:solidFill>
                  <a:srgbClr val="0149AD"/>
                </a:solidFill>
                <a:effectLst/>
                <a:latin typeface="YAFdJhem5V8 0"/>
              </a:rPr>
              <a:t>Consistentl</a:t>
            </a:r>
            <a:r>
              <a:rPr lang="en-US" sz="4400" b="1" dirty="0">
                <a:solidFill>
                  <a:srgbClr val="0149AD"/>
                </a:solidFill>
                <a:latin typeface="YAFdJhem5V8 0"/>
              </a:rPr>
              <a:t>y Generate New Leads:</a:t>
            </a:r>
            <a:br>
              <a:rPr lang="en-US" sz="4400" dirty="0">
                <a:solidFill>
                  <a:srgbClr val="0149AD"/>
                </a:solidFill>
                <a:latin typeface="YAFdJhem5V8 0"/>
              </a:rPr>
            </a:br>
            <a:r>
              <a:rPr lang="en-US" sz="4400" dirty="0">
                <a:solidFill>
                  <a:srgbClr val="0149AD"/>
                </a:solidFill>
                <a:latin typeface="YAFdJhem5V8 0"/>
              </a:rPr>
              <a:t>- Go where the people are</a:t>
            </a:r>
            <a:br>
              <a:rPr lang="en-US" sz="4400" dirty="0">
                <a:solidFill>
                  <a:srgbClr val="0149AD"/>
                </a:solidFill>
                <a:latin typeface="YAFdJhem5V8 0"/>
              </a:rPr>
            </a:br>
            <a:r>
              <a:rPr lang="en-US" sz="4400" dirty="0">
                <a:solidFill>
                  <a:srgbClr val="0149AD"/>
                </a:solidFill>
                <a:latin typeface="YAFdJhem5V8 0"/>
              </a:rPr>
              <a:t>Create content catered to your audience avatar</a:t>
            </a:r>
            <a:br>
              <a:rPr lang="en-US" sz="4400" dirty="0">
                <a:solidFill>
                  <a:srgbClr val="0149AD"/>
                </a:solidFill>
                <a:latin typeface="YAFdJhem5V8 0"/>
              </a:rPr>
            </a:br>
            <a:r>
              <a:rPr lang="en-US" sz="4400" dirty="0">
                <a:solidFill>
                  <a:srgbClr val="0149AD"/>
                </a:solidFill>
                <a:latin typeface="YAFdJhem5V8 0"/>
              </a:rPr>
              <a:t>- Go where the people are</a:t>
            </a:r>
            <a:endParaRPr lang="en-US" sz="4400" dirty="0">
              <a:solidFill>
                <a:srgbClr val="0149AD"/>
              </a:solidFill>
              <a:effectLst/>
              <a:latin typeface="YAFdJhem5V8 0"/>
            </a:endParaRPr>
          </a:p>
        </p:txBody>
      </p:sp>
    </p:spTree>
    <p:extLst>
      <p:ext uri="{BB962C8B-B14F-4D97-AF65-F5344CB8AC3E}">
        <p14:creationId xmlns:p14="http://schemas.microsoft.com/office/powerpoint/2010/main" val="3243659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4820F-2374-E37B-E8DD-A00FDC28637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92BF578-9037-AD3E-7106-8F63EC295A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3" name="TextBox 2">
            <a:extLst>
              <a:ext uri="{FF2B5EF4-FFF2-40B4-BE49-F238E27FC236}">
                <a16:creationId xmlns:a16="http://schemas.microsoft.com/office/drawing/2014/main" id="{62D5FF40-C20A-8138-5F08-EC3B23DC9991}"/>
              </a:ext>
            </a:extLst>
          </p:cNvPr>
          <p:cNvSpPr txBox="1"/>
          <p:nvPr/>
        </p:nvSpPr>
        <p:spPr>
          <a:xfrm>
            <a:off x="2678764" y="465604"/>
            <a:ext cx="6543040" cy="769441"/>
          </a:xfrm>
          <a:prstGeom prst="rect">
            <a:avLst/>
          </a:prstGeom>
          <a:noFill/>
        </p:spPr>
        <p:txBody>
          <a:bodyPr wrap="square" rtlCol="0">
            <a:spAutoFit/>
          </a:bodyPr>
          <a:lstStyle/>
          <a:p>
            <a:pPr algn="ctr"/>
            <a:r>
              <a:rPr lang="en-US" sz="4400" dirty="0">
                <a:solidFill>
                  <a:srgbClr val="0149AD"/>
                </a:solidFill>
              </a:rPr>
              <a:t>RECRUITING REDEFINED</a:t>
            </a:r>
            <a:endParaRPr lang="en-CA" sz="4400" dirty="0">
              <a:solidFill>
                <a:srgbClr val="0149AD"/>
              </a:solidFill>
            </a:endParaRPr>
          </a:p>
        </p:txBody>
      </p:sp>
      <p:sp>
        <p:nvSpPr>
          <p:cNvPr id="6" name="TextBox 5">
            <a:extLst>
              <a:ext uri="{FF2B5EF4-FFF2-40B4-BE49-F238E27FC236}">
                <a16:creationId xmlns:a16="http://schemas.microsoft.com/office/drawing/2014/main" id="{C358297B-8789-357A-6696-1D8DAC4FAFC8}"/>
              </a:ext>
            </a:extLst>
          </p:cNvPr>
          <p:cNvSpPr txBox="1"/>
          <p:nvPr/>
        </p:nvSpPr>
        <p:spPr>
          <a:xfrm>
            <a:off x="2087880" y="1690688"/>
            <a:ext cx="8204200" cy="3785652"/>
          </a:xfrm>
          <a:prstGeom prst="rect">
            <a:avLst/>
          </a:prstGeom>
          <a:noFill/>
        </p:spPr>
        <p:txBody>
          <a:bodyPr wrap="square">
            <a:spAutoFit/>
          </a:bodyPr>
          <a:lstStyle/>
          <a:p>
            <a:pPr algn="ctr"/>
            <a:r>
              <a:rPr lang="en-US" sz="4000" b="0" i="0" dirty="0">
                <a:solidFill>
                  <a:srgbClr val="0149AD"/>
                </a:solidFill>
                <a:effectLst/>
                <a:latin typeface="YAFdJhem5V8 0"/>
              </a:rPr>
              <a:t>You’ll recruit more and sell more by doing neither - say what?</a:t>
            </a:r>
            <a:endParaRPr lang="en-US" sz="4000" dirty="0">
              <a:solidFill>
                <a:srgbClr val="0149AD"/>
              </a:solidFill>
              <a:effectLst/>
              <a:latin typeface="YAFdJhem5V8 0"/>
            </a:endParaRPr>
          </a:p>
          <a:p>
            <a:pPr algn="ctr"/>
            <a:r>
              <a:rPr lang="en-US" sz="4000" b="0" i="0" dirty="0">
                <a:solidFill>
                  <a:srgbClr val="0149AD"/>
                </a:solidFill>
                <a:effectLst/>
                <a:latin typeface="YAFdJhem5V8 0"/>
              </a:rPr>
              <a:t>-Provide value to generate new leads</a:t>
            </a:r>
            <a:endParaRPr lang="en-US" sz="4000" dirty="0">
              <a:solidFill>
                <a:srgbClr val="0149AD"/>
              </a:solidFill>
              <a:effectLst/>
              <a:latin typeface="YAFdJhem5V8 0"/>
            </a:endParaRPr>
          </a:p>
          <a:p>
            <a:pPr algn="ctr"/>
            <a:r>
              <a:rPr lang="en-US" sz="4000" b="0" i="0" dirty="0">
                <a:solidFill>
                  <a:srgbClr val="0149AD"/>
                </a:solidFill>
                <a:effectLst/>
                <a:latin typeface="YAFdJhem5V8 0"/>
              </a:rPr>
              <a:t>-Provide value to nurture warm leads</a:t>
            </a:r>
          </a:p>
          <a:p>
            <a:pPr algn="ctr"/>
            <a:r>
              <a:rPr lang="en-US" sz="4000" dirty="0">
                <a:solidFill>
                  <a:srgbClr val="0149AD"/>
                </a:solidFill>
                <a:latin typeface="YAFdJhem5V8 0"/>
              </a:rPr>
              <a:t>- Value doesn’t always equal teaching.</a:t>
            </a:r>
            <a:endParaRPr lang="en-US" sz="4000" dirty="0">
              <a:solidFill>
                <a:srgbClr val="0149AD"/>
              </a:solidFill>
              <a:effectLst/>
              <a:latin typeface="YAFdJhem5V8 0"/>
            </a:endParaRPr>
          </a:p>
          <a:p>
            <a:pPr algn="ctr"/>
            <a:r>
              <a:rPr lang="en-US" sz="4000" b="0" i="0" dirty="0">
                <a:solidFill>
                  <a:srgbClr val="0149AD"/>
                </a:solidFill>
                <a:effectLst/>
                <a:latin typeface="YAFdJhem5V8 0"/>
              </a:rPr>
              <a:t> </a:t>
            </a:r>
            <a:endParaRPr lang="en-US" sz="4000" dirty="0">
              <a:solidFill>
                <a:srgbClr val="0149AD"/>
              </a:solidFill>
              <a:effectLst/>
              <a:latin typeface="YAFdJhem5V8 0"/>
            </a:endParaRPr>
          </a:p>
        </p:txBody>
      </p:sp>
    </p:spTree>
    <p:extLst>
      <p:ext uri="{BB962C8B-B14F-4D97-AF65-F5344CB8AC3E}">
        <p14:creationId xmlns:p14="http://schemas.microsoft.com/office/powerpoint/2010/main" val="836627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4820F-2374-E37B-E8DD-A00FDC28637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92BF578-9037-AD3E-7106-8F63EC295A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3" name="TextBox 2">
            <a:extLst>
              <a:ext uri="{FF2B5EF4-FFF2-40B4-BE49-F238E27FC236}">
                <a16:creationId xmlns:a16="http://schemas.microsoft.com/office/drawing/2014/main" id="{62D5FF40-C20A-8138-5F08-EC3B23DC9991}"/>
              </a:ext>
            </a:extLst>
          </p:cNvPr>
          <p:cNvSpPr txBox="1"/>
          <p:nvPr/>
        </p:nvSpPr>
        <p:spPr>
          <a:xfrm>
            <a:off x="2678764" y="465604"/>
            <a:ext cx="6543040" cy="769441"/>
          </a:xfrm>
          <a:prstGeom prst="rect">
            <a:avLst/>
          </a:prstGeom>
          <a:noFill/>
        </p:spPr>
        <p:txBody>
          <a:bodyPr wrap="square" rtlCol="0">
            <a:spAutoFit/>
          </a:bodyPr>
          <a:lstStyle/>
          <a:p>
            <a:pPr algn="ctr"/>
            <a:r>
              <a:rPr lang="en-US" sz="4400" dirty="0">
                <a:solidFill>
                  <a:srgbClr val="0149AD"/>
                </a:solidFill>
              </a:rPr>
              <a:t>RECRUITING REDEFINED</a:t>
            </a:r>
            <a:endParaRPr lang="en-CA" sz="4400" dirty="0">
              <a:solidFill>
                <a:srgbClr val="0149AD"/>
              </a:solidFill>
            </a:endParaRPr>
          </a:p>
        </p:txBody>
      </p:sp>
      <p:sp>
        <p:nvSpPr>
          <p:cNvPr id="6" name="TextBox 5">
            <a:extLst>
              <a:ext uri="{FF2B5EF4-FFF2-40B4-BE49-F238E27FC236}">
                <a16:creationId xmlns:a16="http://schemas.microsoft.com/office/drawing/2014/main" id="{C358297B-8789-357A-6696-1D8DAC4FAFC8}"/>
              </a:ext>
            </a:extLst>
          </p:cNvPr>
          <p:cNvSpPr txBox="1"/>
          <p:nvPr/>
        </p:nvSpPr>
        <p:spPr>
          <a:xfrm>
            <a:off x="227664" y="1276975"/>
            <a:ext cx="3511216" cy="5139869"/>
          </a:xfrm>
          <a:prstGeom prst="rect">
            <a:avLst/>
          </a:prstGeom>
          <a:noFill/>
        </p:spPr>
        <p:txBody>
          <a:bodyPr wrap="square">
            <a:spAutoFit/>
          </a:bodyPr>
          <a:lstStyle/>
          <a:p>
            <a:pPr algn="ctr"/>
            <a:r>
              <a:rPr lang="en-US" sz="3600" b="0" i="0" dirty="0">
                <a:solidFill>
                  <a:srgbClr val="0149AD"/>
                </a:solidFill>
                <a:effectLst/>
                <a:latin typeface="YAFdJhem5V8 0"/>
              </a:rPr>
              <a:t>What are your brand segments? What makes people think of you? What keeps you at the forefront of their minds?</a:t>
            </a:r>
            <a:endParaRPr lang="en-US" sz="3600" dirty="0">
              <a:solidFill>
                <a:srgbClr val="0149AD"/>
              </a:solidFill>
              <a:effectLst/>
              <a:latin typeface="YAFdJhem5V8 0"/>
            </a:endParaRPr>
          </a:p>
          <a:p>
            <a:pPr algn="ctr"/>
            <a:r>
              <a:rPr lang="en-US" sz="4000" b="0" i="0" dirty="0">
                <a:solidFill>
                  <a:srgbClr val="0149AD"/>
                </a:solidFill>
                <a:effectLst/>
                <a:latin typeface="YAFdJhem5V8 0"/>
              </a:rPr>
              <a:t> </a:t>
            </a:r>
            <a:endParaRPr lang="en-US" sz="4000" dirty="0">
              <a:solidFill>
                <a:srgbClr val="0149AD"/>
              </a:solidFill>
              <a:effectLst/>
              <a:latin typeface="YAFdJhem5V8 0"/>
            </a:endParaRPr>
          </a:p>
        </p:txBody>
      </p:sp>
      <p:pic>
        <p:nvPicPr>
          <p:cNvPr id="4100" name="Picture 4" descr="Graphical user interface, text, application, chat or text message&#10;&#10;Description automatically generated">
            <a:extLst>
              <a:ext uri="{FF2B5EF4-FFF2-40B4-BE49-F238E27FC236}">
                <a16:creationId xmlns:a16="http://schemas.microsoft.com/office/drawing/2014/main" id="{0C9B6AEE-DCD1-F4BC-10AA-F11474859C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8880" y="1335524"/>
            <a:ext cx="4104726" cy="473123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raphical user interface, text, application, chat or text message&#10;&#10;Description automatically generated">
            <a:extLst>
              <a:ext uri="{FF2B5EF4-FFF2-40B4-BE49-F238E27FC236}">
                <a16:creationId xmlns:a16="http://schemas.microsoft.com/office/drawing/2014/main" id="{D6E646D0-C27B-8FED-C04B-08F0C0376C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0959" y="1276975"/>
            <a:ext cx="3511217" cy="260958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Graphical user interface, text, application, chat or text message&#10;&#10;Description automatically generated">
            <a:extLst>
              <a:ext uri="{FF2B5EF4-FFF2-40B4-BE49-F238E27FC236}">
                <a16:creationId xmlns:a16="http://schemas.microsoft.com/office/drawing/2014/main" id="{F8C9344C-F128-4B70-28E2-E9DFAEA540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1373" y="3928486"/>
            <a:ext cx="3420801" cy="279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919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4820F-2374-E37B-E8DD-A00FDC28637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92BF578-9037-AD3E-7106-8F63EC295A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3" name="TextBox 2">
            <a:extLst>
              <a:ext uri="{FF2B5EF4-FFF2-40B4-BE49-F238E27FC236}">
                <a16:creationId xmlns:a16="http://schemas.microsoft.com/office/drawing/2014/main" id="{62D5FF40-C20A-8138-5F08-EC3B23DC9991}"/>
              </a:ext>
            </a:extLst>
          </p:cNvPr>
          <p:cNvSpPr txBox="1"/>
          <p:nvPr/>
        </p:nvSpPr>
        <p:spPr>
          <a:xfrm>
            <a:off x="2678764" y="465604"/>
            <a:ext cx="6543040" cy="769441"/>
          </a:xfrm>
          <a:prstGeom prst="rect">
            <a:avLst/>
          </a:prstGeom>
          <a:noFill/>
        </p:spPr>
        <p:txBody>
          <a:bodyPr wrap="square" rtlCol="0">
            <a:spAutoFit/>
          </a:bodyPr>
          <a:lstStyle/>
          <a:p>
            <a:pPr algn="ctr"/>
            <a:r>
              <a:rPr lang="en-US" sz="4400" dirty="0">
                <a:solidFill>
                  <a:srgbClr val="0149AD"/>
                </a:solidFill>
              </a:rPr>
              <a:t>RECRUITING REDEFINED</a:t>
            </a:r>
            <a:endParaRPr lang="en-CA" sz="4400" dirty="0">
              <a:solidFill>
                <a:srgbClr val="0149AD"/>
              </a:solidFill>
            </a:endParaRPr>
          </a:p>
        </p:txBody>
      </p:sp>
      <p:sp>
        <p:nvSpPr>
          <p:cNvPr id="6" name="TextBox 5">
            <a:extLst>
              <a:ext uri="{FF2B5EF4-FFF2-40B4-BE49-F238E27FC236}">
                <a16:creationId xmlns:a16="http://schemas.microsoft.com/office/drawing/2014/main" id="{C358297B-8789-357A-6696-1D8DAC4FAFC8}"/>
              </a:ext>
            </a:extLst>
          </p:cNvPr>
          <p:cNvSpPr txBox="1"/>
          <p:nvPr/>
        </p:nvSpPr>
        <p:spPr>
          <a:xfrm>
            <a:off x="1993900" y="1690688"/>
            <a:ext cx="8204200" cy="5016758"/>
          </a:xfrm>
          <a:prstGeom prst="rect">
            <a:avLst/>
          </a:prstGeom>
          <a:noFill/>
        </p:spPr>
        <p:txBody>
          <a:bodyPr wrap="square">
            <a:spAutoFit/>
          </a:bodyPr>
          <a:lstStyle/>
          <a:p>
            <a:pPr algn="ctr"/>
            <a:r>
              <a:rPr lang="en-US" sz="4000" b="1" i="0" dirty="0">
                <a:solidFill>
                  <a:srgbClr val="0149AD"/>
                </a:solidFill>
                <a:effectLst/>
                <a:latin typeface="YAFdJhem5V8 0"/>
              </a:rPr>
              <a:t>Value-Added Content Brainstorm:</a:t>
            </a:r>
            <a:br>
              <a:rPr lang="en-US" sz="4000" b="0" i="0" dirty="0">
                <a:solidFill>
                  <a:srgbClr val="0149AD"/>
                </a:solidFill>
                <a:effectLst/>
                <a:latin typeface="YAFdJhem5V8 0"/>
              </a:rPr>
            </a:br>
            <a:r>
              <a:rPr lang="en-US" sz="4000" b="0" i="0" dirty="0">
                <a:solidFill>
                  <a:srgbClr val="0149AD"/>
                </a:solidFill>
                <a:effectLst/>
                <a:latin typeface="YAFdJhem5V8 0"/>
              </a:rPr>
              <a:t>- 5 Day Skincare Bootcamp</a:t>
            </a:r>
            <a:br>
              <a:rPr lang="en-US" sz="4000" b="0" i="0" dirty="0">
                <a:solidFill>
                  <a:srgbClr val="0149AD"/>
                </a:solidFill>
                <a:effectLst/>
                <a:latin typeface="YAFdJhem5V8 0"/>
              </a:rPr>
            </a:br>
            <a:r>
              <a:rPr lang="en-US" sz="4000" b="0" i="0" dirty="0">
                <a:solidFill>
                  <a:srgbClr val="0149AD"/>
                </a:solidFill>
                <a:effectLst/>
                <a:latin typeface="YAFdJhem5V8 0"/>
              </a:rPr>
              <a:t>- Makeup Bag Refresh</a:t>
            </a:r>
            <a:br>
              <a:rPr lang="en-US" sz="4000" b="0" i="0" dirty="0">
                <a:solidFill>
                  <a:srgbClr val="0149AD"/>
                </a:solidFill>
                <a:effectLst/>
                <a:latin typeface="YAFdJhem5V8 0"/>
              </a:rPr>
            </a:br>
            <a:r>
              <a:rPr lang="en-US" sz="4000" b="0" i="0" dirty="0">
                <a:solidFill>
                  <a:srgbClr val="0149AD"/>
                </a:solidFill>
                <a:effectLst/>
                <a:latin typeface="YAFdJhem5V8 0"/>
              </a:rPr>
              <a:t>- Mom Makeup Hacks</a:t>
            </a:r>
            <a:br>
              <a:rPr lang="en-US" sz="4000" b="0" i="0" dirty="0">
                <a:solidFill>
                  <a:srgbClr val="0149AD"/>
                </a:solidFill>
                <a:effectLst/>
                <a:latin typeface="YAFdJhem5V8 0"/>
              </a:rPr>
            </a:br>
            <a:r>
              <a:rPr lang="en-US" sz="4000" b="0" i="0" dirty="0">
                <a:solidFill>
                  <a:srgbClr val="0149AD"/>
                </a:solidFill>
                <a:effectLst/>
                <a:latin typeface="YAFdJhem5V8 0"/>
              </a:rPr>
              <a:t>-5 Minute Face Masterclass</a:t>
            </a:r>
            <a:br>
              <a:rPr lang="en-US" sz="4000" b="0" i="0" dirty="0">
                <a:solidFill>
                  <a:srgbClr val="0149AD"/>
                </a:solidFill>
                <a:effectLst/>
                <a:latin typeface="YAFdJhem5V8 0"/>
              </a:rPr>
            </a:br>
            <a:r>
              <a:rPr lang="en-US" sz="4000" b="0" i="0" dirty="0">
                <a:solidFill>
                  <a:srgbClr val="0149AD"/>
                </a:solidFill>
                <a:effectLst/>
                <a:latin typeface="YAFdJhem5V8 0"/>
              </a:rPr>
              <a:t>- Mindset + Gratitude Challenge</a:t>
            </a:r>
            <a:br>
              <a:rPr lang="en-US" sz="4000" b="0" i="0" dirty="0">
                <a:solidFill>
                  <a:srgbClr val="0149AD"/>
                </a:solidFill>
                <a:effectLst/>
                <a:latin typeface="YAFdJhem5V8 0"/>
              </a:rPr>
            </a:br>
            <a:r>
              <a:rPr lang="en-US" sz="4000" b="0" i="0" dirty="0">
                <a:solidFill>
                  <a:srgbClr val="0149AD"/>
                </a:solidFill>
                <a:effectLst/>
                <a:latin typeface="YAFdJhem5V8 0"/>
              </a:rPr>
              <a:t>- Drink Your Water Challenge</a:t>
            </a:r>
            <a:endParaRPr lang="en-US" sz="4000" dirty="0">
              <a:solidFill>
                <a:srgbClr val="0149AD"/>
              </a:solidFill>
              <a:effectLst/>
              <a:latin typeface="YAFdJhem5V8 0"/>
            </a:endParaRPr>
          </a:p>
          <a:p>
            <a:pPr algn="ctr"/>
            <a:r>
              <a:rPr lang="en-US" sz="4000" b="0" i="0" dirty="0">
                <a:solidFill>
                  <a:srgbClr val="0149AD"/>
                </a:solidFill>
                <a:effectLst/>
                <a:latin typeface="YAFdJhem5V8 0"/>
              </a:rPr>
              <a:t> </a:t>
            </a:r>
            <a:endParaRPr lang="en-US" sz="4000" dirty="0">
              <a:solidFill>
                <a:srgbClr val="0149AD"/>
              </a:solidFill>
              <a:effectLst/>
              <a:latin typeface="YAFdJhem5V8 0"/>
            </a:endParaRPr>
          </a:p>
        </p:txBody>
      </p:sp>
    </p:spTree>
    <p:extLst>
      <p:ext uri="{BB962C8B-B14F-4D97-AF65-F5344CB8AC3E}">
        <p14:creationId xmlns:p14="http://schemas.microsoft.com/office/powerpoint/2010/main" val="1554403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1165</TotalTime>
  <Words>1900</Words>
  <Application>Microsoft Office PowerPoint</Application>
  <PresentationFormat>Widescreen</PresentationFormat>
  <Paragraphs>100</Paragraphs>
  <Slides>17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YAFdJhem5V8 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Gray</dc:creator>
  <cp:lastModifiedBy>Liz</cp:lastModifiedBy>
  <cp:revision>13</cp:revision>
  <dcterms:created xsi:type="dcterms:W3CDTF">2024-02-21T20:53:20Z</dcterms:created>
  <dcterms:modified xsi:type="dcterms:W3CDTF">2024-05-13T15:13:06Z</dcterms:modified>
</cp:coreProperties>
</file>