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2" y="3903"/>
            <a:ext cx="12198953" cy="685409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Lauren Tukuafu"/>
          <p:cNvSpPr txBox="1"/>
          <p:nvPr/>
        </p:nvSpPr>
        <p:spPr>
          <a:xfrm>
            <a:off x="3842854" y="4011756"/>
            <a:ext cx="4506292" cy="627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200"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Lauren Tukuafu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" y="0"/>
            <a:ext cx="1217945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#3 Identify your leads"/>
          <p:cNvSpPr txBox="1"/>
          <p:nvPr/>
        </p:nvSpPr>
        <p:spPr>
          <a:xfrm>
            <a:off x="2131460" y="1370931"/>
            <a:ext cx="7929080" cy="981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9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#3 Identify your leads</a:t>
            </a:r>
          </a:p>
        </p:txBody>
      </p:sp>
      <p:sp>
        <p:nvSpPr>
          <p:cNvPr id="147" name="Know the difference between a…"/>
          <p:cNvSpPr txBox="1"/>
          <p:nvPr/>
        </p:nvSpPr>
        <p:spPr>
          <a:xfrm>
            <a:off x="2190862" y="2591270"/>
            <a:ext cx="7810276" cy="283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600">
                <a:latin typeface="Cambria"/>
                <a:ea typeface="Cambria"/>
                <a:cs typeface="Cambria"/>
                <a:sym typeface="Cambria"/>
              </a:defRPr>
            </a:pPr>
            <a:r>
              <a:t>Know the difference between a</a:t>
            </a:r>
          </a:p>
          <a:p>
            <a:pPr algn="ctr">
              <a:defRPr sz="4600">
                <a:latin typeface="Cambria"/>
                <a:ea typeface="Cambria"/>
                <a:cs typeface="Cambria"/>
                <a:sym typeface="Cambria"/>
              </a:defRPr>
            </a:pPr>
            <a:r>
              <a:t>COLD LEAD</a:t>
            </a:r>
          </a:p>
          <a:p>
            <a:pPr algn="ctr">
              <a:defRPr sz="4600">
                <a:latin typeface="Cambria"/>
                <a:ea typeface="Cambria"/>
                <a:cs typeface="Cambria"/>
                <a:sym typeface="Cambria"/>
              </a:defRPr>
            </a:pPr>
            <a:r>
              <a:t>WARM LEAD </a:t>
            </a:r>
          </a:p>
          <a:p>
            <a:pPr algn="ctr">
              <a:defRPr sz="4600">
                <a:latin typeface="Cambria"/>
                <a:ea typeface="Cambria"/>
                <a:cs typeface="Cambria"/>
                <a:sym typeface="Cambria"/>
              </a:defRPr>
            </a:pPr>
            <a:r>
              <a:t>HOT LEAD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0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"/>
            <a:ext cx="12171352" cy="6846386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OLD LEAD - those who have shown little or no…"/>
          <p:cNvSpPr txBox="1"/>
          <p:nvPr/>
        </p:nvSpPr>
        <p:spPr>
          <a:xfrm>
            <a:off x="1140493" y="501440"/>
            <a:ext cx="10663844" cy="202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300">
                <a:solidFill>
                  <a:srgbClr val="0433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COLD LEAD - those who have shown little or no </a:t>
            </a:r>
          </a:p>
          <a:p>
            <a:pPr algn="ctr">
              <a:defRPr sz="3300">
                <a:solidFill>
                  <a:srgbClr val="0433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interest, they may not know you exist. They don’t other the difference between SheerSense and other brands.</a:t>
            </a:r>
          </a:p>
        </p:txBody>
      </p:sp>
      <p:sp>
        <p:nvSpPr>
          <p:cNvPr id="152" name="WARM LEAD - they know about you and your products,…"/>
          <p:cNvSpPr txBox="1"/>
          <p:nvPr/>
        </p:nvSpPr>
        <p:spPr>
          <a:xfrm>
            <a:off x="1295066" y="2659379"/>
            <a:ext cx="10354697" cy="153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300">
                <a:solidFill>
                  <a:srgbClr val="FF40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WARM LEAD - they know about you and your products, </a:t>
            </a:r>
          </a:p>
          <a:p>
            <a:pPr algn="ctr">
              <a:defRPr sz="3300">
                <a:solidFill>
                  <a:srgbClr val="FF40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But it’s not a priority right now. They may be researching alternatives. </a:t>
            </a:r>
          </a:p>
        </p:txBody>
      </p:sp>
      <p:sp>
        <p:nvSpPr>
          <p:cNvPr id="153" name="HOT LEADS  - they are motivated buyers who are ready to chose…"/>
          <p:cNvSpPr txBox="1"/>
          <p:nvPr/>
        </p:nvSpPr>
        <p:spPr>
          <a:xfrm>
            <a:off x="527812" y="4604828"/>
            <a:ext cx="11508859" cy="153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300">
                <a:solidFill>
                  <a:srgbClr val="FF26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HOT LEADS  - they are motivated buyers who are ready to chose</a:t>
            </a:r>
          </a:p>
          <a:p>
            <a:pPr algn="ctr">
              <a:defRPr sz="3300">
                <a:solidFill>
                  <a:srgbClr val="FF26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A product that fits their needs. Any new product that comes out,</a:t>
            </a:r>
          </a:p>
          <a:p>
            <a:pPr algn="ctr">
              <a:defRPr sz="3300">
                <a:solidFill>
                  <a:srgbClr val="FF26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They are in!!!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6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5698.PNG" descr="IMG_56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703" y="-62941"/>
            <a:ext cx="3857625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5699.PNG" descr="IMG_569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054" y="164862"/>
            <a:ext cx="4959119" cy="2603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5700.PNG" descr="IMG_57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801" y="2947850"/>
            <a:ext cx="3857625" cy="385762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Always ask…"/>
          <p:cNvSpPr txBox="1"/>
          <p:nvPr/>
        </p:nvSpPr>
        <p:spPr>
          <a:xfrm>
            <a:off x="263168" y="2240280"/>
            <a:ext cx="2250809" cy="237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000">
                <a:latin typeface="Cambria"/>
                <a:ea typeface="Cambria"/>
                <a:cs typeface="Cambria"/>
                <a:sym typeface="Cambria"/>
              </a:defRPr>
            </a:pPr>
            <a:r>
              <a:t>Always ask</a:t>
            </a:r>
          </a:p>
          <a:p>
            <a:pPr algn="ctr">
              <a:defRPr sz="3000">
                <a:latin typeface="Cambria"/>
                <a:ea typeface="Cambria"/>
                <a:cs typeface="Cambria"/>
                <a:sym typeface="Cambria"/>
              </a:defRPr>
            </a:pPr>
            <a:r>
              <a:t>Your</a:t>
            </a:r>
          </a:p>
          <a:p>
            <a:pPr algn="ctr">
              <a:defRPr sz="3000">
                <a:latin typeface="Cambria"/>
                <a:ea typeface="Cambria"/>
                <a:cs typeface="Cambria"/>
                <a:sym typeface="Cambria"/>
              </a:defRPr>
            </a:pPr>
            <a:r>
              <a:t> HOT LEADS </a:t>
            </a:r>
          </a:p>
          <a:p>
            <a:pPr algn="ctr">
              <a:defRPr sz="3000">
                <a:latin typeface="Cambria"/>
                <a:ea typeface="Cambria"/>
                <a:cs typeface="Cambria"/>
                <a:sym typeface="Cambria"/>
              </a:defRPr>
            </a:pPr>
            <a:r>
              <a:t>For testimonials!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"/>
            <a:ext cx="12171352" cy="6846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G_5729.PNG" descr="IMG_572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43" y="-225311"/>
            <a:ext cx="4651906" cy="4651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Lauren Finals-65.JPEG" descr="Lauren Finals-6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384" y="-182753"/>
            <a:ext cx="5153621" cy="3437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5727.PNG" descr="IMG_572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688" y="1946280"/>
            <a:ext cx="4651906" cy="4651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" y="0"/>
            <a:ext cx="1217945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#4 Close the sale"/>
          <p:cNvSpPr txBox="1"/>
          <p:nvPr/>
        </p:nvSpPr>
        <p:spPr>
          <a:xfrm>
            <a:off x="2799245" y="747856"/>
            <a:ext cx="6593510" cy="1029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62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#4 Close the sale </a:t>
            </a:r>
          </a:p>
        </p:txBody>
      </p:sp>
      <p:pic>
        <p:nvPicPr>
          <p:cNvPr id="171" name="Lauren Finals-103.JPEG" descr="Lauren Finals-10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795183"/>
            <a:ext cx="3138145" cy="4707217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People buy from…"/>
          <p:cNvSpPr txBox="1"/>
          <p:nvPr/>
        </p:nvSpPr>
        <p:spPr>
          <a:xfrm>
            <a:off x="5804921" y="2525856"/>
            <a:ext cx="4031634" cy="2682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300">
                <a:latin typeface="Cambria"/>
                <a:ea typeface="Cambria"/>
                <a:cs typeface="Cambria"/>
                <a:sym typeface="Cambria"/>
              </a:defRPr>
            </a:pPr>
            <a:r>
              <a:t>People buy from </a:t>
            </a:r>
          </a:p>
          <a:p>
            <a:pPr algn="ctr">
              <a:defRPr sz="4300">
                <a:latin typeface="Cambria"/>
                <a:ea typeface="Cambria"/>
                <a:cs typeface="Cambria"/>
                <a:sym typeface="Cambria"/>
              </a:defRPr>
            </a:pPr>
            <a:r>
              <a:t>you because</a:t>
            </a:r>
          </a:p>
          <a:p>
            <a:pPr algn="ctr">
              <a:defRPr sz="4300">
                <a:latin typeface="Cambria"/>
                <a:ea typeface="Cambria"/>
                <a:cs typeface="Cambria"/>
                <a:sym typeface="Cambria"/>
              </a:defRPr>
            </a:pPr>
            <a:r>
              <a:t> you have the </a:t>
            </a:r>
          </a:p>
          <a:p>
            <a:pPr algn="ctr">
              <a:defRPr sz="4300">
                <a:latin typeface="Cambria"/>
                <a:ea typeface="Cambria"/>
                <a:cs typeface="Cambria"/>
                <a:sym typeface="Cambria"/>
              </a:defRPr>
            </a:pPr>
            <a:r>
              <a:t>SOLUTIONS!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39" y="5807"/>
            <a:ext cx="12308230" cy="6923379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2 Different Styles of SALES"/>
          <p:cNvSpPr txBox="1"/>
          <p:nvPr/>
        </p:nvSpPr>
        <p:spPr>
          <a:xfrm>
            <a:off x="1081577" y="1327151"/>
            <a:ext cx="10008198" cy="896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2167412">
              <a:defRPr sz="52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2 Different Styles of SALES</a:t>
            </a:r>
          </a:p>
        </p:txBody>
      </p:sp>
      <p:sp>
        <p:nvSpPr>
          <p:cNvPr id="177" name="TRANSACTIONAL:…"/>
          <p:cNvSpPr txBox="1"/>
          <p:nvPr/>
        </p:nvSpPr>
        <p:spPr>
          <a:xfrm>
            <a:off x="228181" y="2464638"/>
            <a:ext cx="6143758" cy="310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2167412">
              <a:defRPr sz="28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TRANSACTIONAL:</a:t>
            </a:r>
          </a:p>
          <a:p>
            <a:pPr algn="ctr" defTabSz="2167412">
              <a:defRPr sz="28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-only talking about prices and sales</a:t>
            </a:r>
          </a:p>
          <a:p>
            <a:pPr algn="ctr" defTabSz="2167412">
              <a:defRPr sz="28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-only talking to people when they show</a:t>
            </a:r>
          </a:p>
          <a:p>
            <a:pPr algn="ctr" defTabSz="2167412">
              <a:defRPr sz="28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 interest in buying</a:t>
            </a:r>
          </a:p>
          <a:p>
            <a:pPr algn="ctr" defTabSz="2167412">
              <a:defRPr sz="28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-bare minimum interaction</a:t>
            </a:r>
          </a:p>
          <a:p>
            <a:pPr algn="ctr" defTabSz="2167412">
              <a:defRPr sz="28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-no relationship</a:t>
            </a:r>
          </a:p>
          <a:p>
            <a:pPr algn="ctr" defTabSz="2167412">
              <a:defRPr sz="28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-regular customer service</a:t>
            </a:r>
          </a:p>
        </p:txBody>
      </p:sp>
      <p:sp>
        <p:nvSpPr>
          <p:cNvPr id="178" name="TRANSFORMATIONAL:…"/>
          <p:cNvSpPr txBox="1"/>
          <p:nvPr/>
        </p:nvSpPr>
        <p:spPr>
          <a:xfrm>
            <a:off x="4866518" y="2464638"/>
            <a:ext cx="8530149" cy="310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2167412">
              <a:defRPr sz="28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TRANSFORMATIONAL:</a:t>
            </a:r>
          </a:p>
          <a:p>
            <a:pPr algn="ctr" defTabSz="2167412">
              <a:defRPr sz="28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-genuinely want to help and serve</a:t>
            </a:r>
          </a:p>
          <a:p>
            <a:pPr algn="ctr" defTabSz="2167412">
              <a:defRPr sz="28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-providing tips and solutions</a:t>
            </a:r>
          </a:p>
          <a:p>
            <a:pPr algn="ctr" defTabSz="2167412">
              <a:defRPr sz="28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-offer free advice/free value</a:t>
            </a:r>
          </a:p>
          <a:p>
            <a:pPr algn="ctr" defTabSz="2167412">
              <a:defRPr sz="28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-provide a customer experience</a:t>
            </a:r>
          </a:p>
          <a:p>
            <a:pPr algn="ctr" defTabSz="2167412">
              <a:defRPr sz="28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-go beyond the norm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Once you get this process down,…"/>
          <p:cNvSpPr txBox="1"/>
          <p:nvPr/>
        </p:nvSpPr>
        <p:spPr>
          <a:xfrm>
            <a:off x="1560565" y="1546353"/>
            <a:ext cx="9070870" cy="376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2167412">
              <a:defRPr sz="40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Once you get this process down,</a:t>
            </a:r>
          </a:p>
          <a:p>
            <a:pPr algn="ctr" defTabSz="2167412">
              <a:defRPr sz="40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selling in </a:t>
            </a:r>
            <a:r>
              <a:rPr>
                <a:solidFill>
                  <a:srgbClr val="D629D8"/>
                </a:solidFill>
                <a:latin typeface="Phosphate Inline"/>
                <a:ea typeface="Phosphate Inline"/>
                <a:cs typeface="Phosphate Inline"/>
                <a:sym typeface="Phosphate Inline"/>
              </a:rPr>
              <a:t>REELS</a:t>
            </a:r>
            <a:r>
              <a:t> will become natural.</a:t>
            </a:r>
          </a:p>
          <a:p>
            <a:pPr algn="ctr" defTabSz="2167412">
              <a:defRPr sz="40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endParaRPr/>
          </a:p>
          <a:p>
            <a:pPr algn="ctr" defTabSz="2167412">
              <a:defRPr sz="4000">
                <a:solidFill>
                  <a:srgbClr val="7F82C4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(Reels are also a great way to increase </a:t>
            </a:r>
          </a:p>
          <a:p>
            <a:pPr algn="ctr" defTabSz="2167412">
              <a:defRPr sz="4000">
                <a:solidFill>
                  <a:srgbClr val="7F82C4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visibility and awareness!)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G_5746.PNG" descr="IMG_57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85" y="637312"/>
            <a:ext cx="3140649" cy="558337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How To Monetize Reels"/>
          <p:cNvSpPr txBox="1"/>
          <p:nvPr/>
        </p:nvSpPr>
        <p:spPr>
          <a:xfrm>
            <a:off x="1563613" y="1223804"/>
            <a:ext cx="9064774" cy="628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 defTabSz="2167412">
              <a:defRPr sz="3500">
                <a:solidFill>
                  <a:srgbClr val="C62DE4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How To Monetize Reels</a:t>
            </a:r>
          </a:p>
        </p:txBody>
      </p:sp>
      <p:pic>
        <p:nvPicPr>
          <p:cNvPr id="188" name="IMG_5745.PNG" descr="IMG_57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1586" y="931024"/>
            <a:ext cx="3140649" cy="5583376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-create a catchy opener…"/>
          <p:cNvSpPr txBox="1"/>
          <p:nvPr/>
        </p:nvSpPr>
        <p:spPr>
          <a:xfrm>
            <a:off x="2205385" y="2014874"/>
            <a:ext cx="7781230" cy="2828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154" tIns="45154" rIns="45154" bIns="45154" anchor="ctr">
            <a:spAutoFit/>
          </a:bodyPr>
          <a:lstStyle/>
          <a:p>
            <a:pPr algn="ctr" defTabSz="2167412">
              <a:defRPr sz="23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-create a catchy opener</a:t>
            </a:r>
          </a:p>
          <a:p>
            <a:pPr algn="ctr" defTabSz="2167412">
              <a:defRPr sz="23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-showcase the products packaging and features</a:t>
            </a:r>
          </a:p>
          <a:p>
            <a:pPr algn="ctr" defTabSz="2167412">
              <a:defRPr sz="23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-what problem does it solve?</a:t>
            </a:r>
          </a:p>
          <a:p>
            <a:pPr algn="ctr" defTabSz="2167412">
              <a:defRPr sz="23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-apply it / demo</a:t>
            </a:r>
          </a:p>
          <a:p>
            <a:pPr algn="ctr" defTabSz="2167412">
              <a:defRPr sz="23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-show one side without</a:t>
            </a:r>
          </a:p>
          <a:p>
            <a:pPr algn="ctr" defTabSz="2167412">
              <a:defRPr sz="23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-always make your offer and a CTA</a:t>
            </a:r>
          </a:p>
          <a:p>
            <a:pPr algn="ctr" defTabSz="2167412">
              <a:defRPr sz="23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with a KEY WORD in comments</a:t>
            </a:r>
          </a:p>
          <a:p>
            <a:pPr algn="ctr" defTabSz="2167412">
              <a:defRPr sz="2300">
                <a:solidFill>
                  <a:srgbClr val="5E5E5E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-send link to all who comment </a:t>
            </a:r>
          </a:p>
        </p:txBody>
      </p:sp>
      <p:sp>
        <p:nvSpPr>
          <p:cNvPr id="190" name="Comment the word “YES” and I’ll…"/>
          <p:cNvSpPr txBox="1"/>
          <p:nvPr/>
        </p:nvSpPr>
        <p:spPr>
          <a:xfrm>
            <a:off x="3477484" y="5167312"/>
            <a:ext cx="5215751" cy="972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4" tIns="45154" rIns="45154" bIns="45154" anchor="ctr">
            <a:spAutoFit/>
          </a:bodyPr>
          <a:lstStyle/>
          <a:p>
            <a:pPr algn="ctr" defTabSz="2167412">
              <a:defRPr sz="2900">
                <a:solidFill>
                  <a:srgbClr val="0433FF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Comment the word “YES” and I’ll </a:t>
            </a:r>
          </a:p>
          <a:p>
            <a:pPr algn="ctr" defTabSz="2167412">
              <a:defRPr sz="2900">
                <a:solidFill>
                  <a:srgbClr val="0433FF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send you the link for the duo!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" y="0"/>
            <a:ext cx="12179459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Lauren Finals-94.JPEG" descr="Lauren Finals-9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101" y="447194"/>
            <a:ext cx="3975742" cy="5963612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My MantraS Each Day:…"/>
          <p:cNvSpPr txBox="1"/>
          <p:nvPr/>
        </p:nvSpPr>
        <p:spPr>
          <a:xfrm>
            <a:off x="315873" y="1509226"/>
            <a:ext cx="6611329" cy="457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2167412">
              <a:defRPr sz="4100">
                <a:solidFill>
                  <a:srgbClr val="1F105E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My MantraS Each Day:</a:t>
            </a:r>
          </a:p>
          <a:p>
            <a:pPr algn="ctr" defTabSz="2167412">
              <a:defRPr sz="4100">
                <a:solidFill>
                  <a:srgbClr val="EB1AC1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People want what I have.</a:t>
            </a:r>
          </a:p>
          <a:p>
            <a:pPr algn="ctr" defTabSz="2167412">
              <a:defRPr sz="4100">
                <a:solidFill>
                  <a:srgbClr val="EB1AC1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What I do makes an impact.</a:t>
            </a:r>
          </a:p>
          <a:p>
            <a:pPr algn="ctr" defTabSz="2167412">
              <a:defRPr sz="4100">
                <a:solidFill>
                  <a:srgbClr val="EB1AC1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The best is yet to come.</a:t>
            </a:r>
          </a:p>
          <a:p>
            <a:pPr algn="ctr" defTabSz="2167412">
              <a:defRPr sz="4100">
                <a:solidFill>
                  <a:srgbClr val="EB1AC1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I am exactly where I should be.</a:t>
            </a:r>
          </a:p>
          <a:p>
            <a:pPr algn="ctr" defTabSz="2167412">
              <a:defRPr sz="4100">
                <a:solidFill>
                  <a:srgbClr val="18235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0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"/>
            <a:ext cx="12171352" cy="6846386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Making Sales Through Instagram Stories and Reels"/>
          <p:cNvSpPr txBox="1"/>
          <p:nvPr/>
        </p:nvSpPr>
        <p:spPr>
          <a:xfrm>
            <a:off x="931243" y="626394"/>
            <a:ext cx="5801170" cy="4462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2167412">
              <a:lnSpc>
                <a:spcPct val="80000"/>
              </a:lnSpc>
              <a:defRPr sz="6800">
                <a:solidFill>
                  <a:srgbClr val="010101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lvl1pPr>
          </a:lstStyle>
          <a:p>
            <a:r>
              <a:t>Making Sales Through Instagram Stories and Reels</a:t>
            </a:r>
          </a:p>
        </p:txBody>
      </p:sp>
      <p:pic>
        <p:nvPicPr>
          <p:cNvPr id="102" name="Lauren Finals-20.JPEG" descr="Lauren Finals-2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495" y="2336799"/>
            <a:ext cx="5801170" cy="3869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5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1" y="0"/>
            <a:ext cx="1217945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-Every customer has to go through…"/>
          <p:cNvSpPr txBox="1"/>
          <p:nvPr/>
        </p:nvSpPr>
        <p:spPr>
          <a:xfrm>
            <a:off x="6365745" y="977483"/>
            <a:ext cx="4957281" cy="4903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2167412">
              <a:defRPr sz="6300">
                <a:solidFill>
                  <a:srgbClr val="060606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-Every customer has to go through </a:t>
            </a:r>
          </a:p>
          <a:p>
            <a:pPr algn="ctr" defTabSz="2167412">
              <a:defRPr sz="6300">
                <a:solidFill>
                  <a:srgbClr val="060606"/>
                </a:solidFill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the 4 business seasons.-</a:t>
            </a:r>
          </a:p>
        </p:txBody>
      </p:sp>
      <p:pic>
        <p:nvPicPr>
          <p:cNvPr id="107" name="Lauren Finals-103.JPEG" descr="Lauren Finals-10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951" y="834038"/>
            <a:ext cx="3459949" cy="5189924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WHAT IS…"/>
          <p:cNvSpPr txBox="1"/>
          <p:nvPr/>
        </p:nvSpPr>
        <p:spPr>
          <a:xfrm>
            <a:off x="865189" y="1195010"/>
            <a:ext cx="1730173" cy="1204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WHAT IS </a:t>
            </a:r>
          </a:p>
          <a:p>
            <a:pPr algn="ctr">
              <a:defRPr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YOUR</a:t>
            </a:r>
          </a:p>
          <a:p>
            <a:pPr algn="ctr">
              <a:defRPr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NURTURING </a:t>
            </a:r>
          </a:p>
          <a:p>
            <a:pPr algn="ctr">
              <a:defRPr>
                <a:latin typeface="Big Caslon Medium"/>
                <a:ea typeface="Big Caslon Medium"/>
                <a:cs typeface="Big Caslon Medium"/>
                <a:sym typeface="Big Caslon Medium"/>
              </a:defRPr>
            </a:pPr>
            <a:r>
              <a:t>STYLE?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11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4 Business Seasons"/>
          <p:cNvSpPr txBox="1"/>
          <p:nvPr/>
        </p:nvSpPr>
        <p:spPr>
          <a:xfrm>
            <a:off x="951822" y="1801956"/>
            <a:ext cx="5021899" cy="77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500"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4 Business Seasons</a:t>
            </a:r>
          </a:p>
        </p:txBody>
      </p:sp>
      <p:sp>
        <p:nvSpPr>
          <p:cNvPr id="113" name="Visibility…"/>
          <p:cNvSpPr txBox="1"/>
          <p:nvPr/>
        </p:nvSpPr>
        <p:spPr>
          <a:xfrm>
            <a:off x="2367435" y="2687287"/>
            <a:ext cx="5562246" cy="232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180473" indent="-180473">
              <a:buSzPct val="100000"/>
              <a:buChar char="-"/>
              <a:defRPr sz="3800">
                <a:latin typeface="Cambria"/>
                <a:ea typeface="Cambria"/>
                <a:cs typeface="Cambria"/>
                <a:sym typeface="Cambria"/>
              </a:defRPr>
            </a:pPr>
            <a:r>
              <a:t>Visibility</a:t>
            </a:r>
          </a:p>
          <a:p>
            <a:pPr marL="180473" indent="-180473">
              <a:buSzPct val="100000"/>
              <a:buChar char="-"/>
              <a:defRPr sz="3800">
                <a:latin typeface="Cambria"/>
                <a:ea typeface="Cambria"/>
                <a:cs typeface="Cambria"/>
                <a:sym typeface="Cambria"/>
              </a:defRPr>
            </a:pPr>
            <a:r>
              <a:t>Engagement</a:t>
            </a:r>
          </a:p>
          <a:p>
            <a:pPr marL="180473" indent="-180473">
              <a:buSzPct val="100000"/>
              <a:buChar char="-"/>
              <a:defRPr sz="3800">
                <a:latin typeface="Cambria"/>
                <a:ea typeface="Cambria"/>
                <a:cs typeface="Cambria"/>
                <a:sym typeface="Cambria"/>
              </a:defRPr>
            </a:pPr>
            <a:r>
              <a:t>Leads</a:t>
            </a:r>
          </a:p>
          <a:p>
            <a:pPr marL="180473" indent="-180473">
              <a:buSzPct val="100000"/>
              <a:buChar char="-"/>
              <a:defRPr sz="3800">
                <a:latin typeface="Cambria"/>
                <a:ea typeface="Cambria"/>
                <a:cs typeface="Cambria"/>
                <a:sym typeface="Cambria"/>
              </a:defRPr>
            </a:pPr>
            <a:r>
              <a:t>Sales</a:t>
            </a:r>
          </a:p>
        </p:txBody>
      </p:sp>
      <p:pic>
        <p:nvPicPr>
          <p:cNvPr id="114" name="Lauren Finals-35.JPEG" descr="Lauren Finals-3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543" y="249098"/>
            <a:ext cx="4239870" cy="6359804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ake your customer by the hand and lead them."/>
          <p:cNvSpPr txBox="1"/>
          <p:nvPr/>
        </p:nvSpPr>
        <p:spPr>
          <a:xfrm>
            <a:off x="1174149" y="5125196"/>
            <a:ext cx="475918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Take your customer by the hand and lead them.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18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"/>
            <a:ext cx="12171352" cy="6846386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#1 You can’t skip the work in the"/>
          <p:cNvSpPr txBox="1"/>
          <p:nvPr/>
        </p:nvSpPr>
        <p:spPr>
          <a:xfrm>
            <a:off x="2715395" y="2094056"/>
            <a:ext cx="6740561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7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#1 You can’t skip the work in the </a:t>
            </a:r>
          </a:p>
        </p:txBody>
      </p:sp>
      <p:sp>
        <p:nvSpPr>
          <p:cNvPr id="120" name="VISIBILITY SEASON"/>
          <p:cNvSpPr txBox="1"/>
          <p:nvPr/>
        </p:nvSpPr>
        <p:spPr>
          <a:xfrm>
            <a:off x="3772322" y="3134964"/>
            <a:ext cx="4951071" cy="810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VISIBILITY SEASON</a:t>
            </a:r>
          </a:p>
        </p:txBody>
      </p:sp>
      <p:sp>
        <p:nvSpPr>
          <p:cNvPr id="121" name="This is where people become aware of you.…"/>
          <p:cNvSpPr txBox="1"/>
          <p:nvPr/>
        </p:nvSpPr>
        <p:spPr>
          <a:xfrm>
            <a:off x="2377639" y="4164156"/>
            <a:ext cx="7740438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300">
                <a:latin typeface="Cambria"/>
                <a:ea typeface="Cambria"/>
                <a:cs typeface="Cambria"/>
                <a:sym typeface="Cambria"/>
              </a:defRPr>
            </a:pPr>
            <a:r>
              <a:t>This is where people become aware of you.</a:t>
            </a:r>
          </a:p>
          <a:p>
            <a:pPr algn="ctr">
              <a:defRPr sz="3300">
                <a:latin typeface="Cambria"/>
                <a:ea typeface="Cambria"/>
                <a:cs typeface="Cambria"/>
                <a:sym typeface="Cambria"/>
              </a:defRPr>
            </a:pPr>
            <a:r>
              <a:t>UNKNOWN ——TO KNOWN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4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HOW DO WE BECOME MORE VISIBLE?"/>
          <p:cNvSpPr txBox="1"/>
          <p:nvPr/>
        </p:nvSpPr>
        <p:spPr>
          <a:xfrm>
            <a:off x="2199993" y="1039956"/>
            <a:ext cx="7982205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HOW DO WE BECOME MORE VISIBLE?</a:t>
            </a:r>
          </a:p>
        </p:txBody>
      </p:sp>
      <p:sp>
        <p:nvSpPr>
          <p:cNvPr id="126" name="-tag local businesses to get re-shared…"/>
          <p:cNvSpPr txBox="1"/>
          <p:nvPr/>
        </p:nvSpPr>
        <p:spPr>
          <a:xfrm>
            <a:off x="2898553" y="2144856"/>
            <a:ext cx="6585085" cy="374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700">
                <a:latin typeface="Cambria"/>
                <a:ea typeface="Cambria"/>
                <a:cs typeface="Cambria"/>
                <a:sym typeface="Cambria"/>
              </a:defRPr>
            </a:pPr>
            <a:r>
              <a:t>-tag local businesses to get re-shared</a:t>
            </a:r>
          </a:p>
          <a:p>
            <a:pPr algn="ctr">
              <a:defRPr sz="2700">
                <a:latin typeface="Cambria"/>
                <a:ea typeface="Cambria"/>
                <a:cs typeface="Cambria"/>
                <a:sym typeface="Cambria"/>
              </a:defRPr>
            </a:pPr>
            <a:r>
              <a:t>(not other SheerSense Distributors)</a:t>
            </a:r>
          </a:p>
          <a:p>
            <a:pPr algn="ctr">
              <a:defRPr sz="27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algn="ctr">
              <a:defRPr sz="2700">
                <a:latin typeface="Cambria"/>
                <a:ea typeface="Cambria"/>
                <a:cs typeface="Cambria"/>
                <a:sym typeface="Cambria"/>
              </a:defRPr>
            </a:pPr>
            <a:r>
              <a:t>-become a source of VALUE</a:t>
            </a:r>
          </a:p>
          <a:p>
            <a:pPr algn="ctr">
              <a:defRPr sz="27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algn="ctr">
              <a:defRPr sz="2700">
                <a:latin typeface="Cambria"/>
                <a:ea typeface="Cambria"/>
                <a:cs typeface="Cambria"/>
                <a:sym typeface="Cambria"/>
              </a:defRPr>
            </a:pPr>
            <a:r>
              <a:t>-collaborate with other creators/businesses </a:t>
            </a:r>
          </a:p>
          <a:p>
            <a:pPr algn="ctr">
              <a:defRPr sz="2700">
                <a:latin typeface="Cambria"/>
                <a:ea typeface="Cambria"/>
                <a:cs typeface="Cambria"/>
                <a:sym typeface="Cambria"/>
              </a:defRPr>
            </a:pPr>
            <a:r>
              <a:t>that compliment your business</a:t>
            </a:r>
          </a:p>
          <a:p>
            <a:pPr algn="ctr">
              <a:defRPr sz="27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algn="ctr">
              <a:defRPr sz="2700">
                <a:latin typeface="Cambria"/>
                <a:ea typeface="Cambria"/>
                <a:cs typeface="Cambria"/>
                <a:sym typeface="Cambria"/>
              </a:defRPr>
            </a:pPr>
            <a:r>
              <a:t>(not competing products obvi)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What are your 4 buckets?"/>
          <p:cNvSpPr txBox="1"/>
          <p:nvPr/>
        </p:nvSpPr>
        <p:spPr>
          <a:xfrm>
            <a:off x="1016422" y="1446356"/>
            <a:ext cx="5537709" cy="628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What are your 4 buckets?</a:t>
            </a:r>
          </a:p>
        </p:txBody>
      </p:sp>
      <p:sp>
        <p:nvSpPr>
          <p:cNvPr id="131" name="What…"/>
          <p:cNvSpPr txBox="1"/>
          <p:nvPr/>
        </p:nvSpPr>
        <p:spPr>
          <a:xfrm>
            <a:off x="2079326" y="2259156"/>
            <a:ext cx="3411902" cy="308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5100">
                <a:latin typeface="Cambria"/>
                <a:ea typeface="Cambria"/>
                <a:cs typeface="Cambria"/>
                <a:sym typeface="Cambria"/>
              </a:defRPr>
            </a:pPr>
            <a:r>
              <a:t>What</a:t>
            </a:r>
          </a:p>
          <a:p>
            <a:pPr algn="ctr">
              <a:defRPr sz="5100">
                <a:latin typeface="Cambria"/>
                <a:ea typeface="Cambria"/>
                <a:cs typeface="Cambria"/>
                <a:sym typeface="Cambria"/>
              </a:defRPr>
            </a:pPr>
            <a:r>
              <a:t>Makes</a:t>
            </a:r>
          </a:p>
          <a:p>
            <a:pPr algn="ctr">
              <a:defRPr sz="5100">
                <a:latin typeface="Cambria"/>
                <a:ea typeface="Cambria"/>
                <a:cs typeface="Cambria"/>
                <a:sym typeface="Cambria"/>
              </a:defRPr>
            </a:pPr>
            <a:r>
              <a:t>You</a:t>
            </a:r>
          </a:p>
          <a:p>
            <a:pPr algn="ctr">
              <a:defRPr sz="5100">
                <a:latin typeface="Cambria"/>
                <a:ea typeface="Cambria"/>
                <a:cs typeface="Cambria"/>
                <a:sym typeface="Cambria"/>
              </a:defRPr>
            </a:pPr>
            <a:r>
              <a:t>Interesting?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4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#2 Engagement"/>
          <p:cNvSpPr txBox="1"/>
          <p:nvPr/>
        </p:nvSpPr>
        <p:spPr>
          <a:xfrm>
            <a:off x="3825240" y="1014556"/>
            <a:ext cx="4541521" cy="859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>
                <a:solidFill>
                  <a:srgbClr val="0433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#2 Engagement</a:t>
            </a:r>
          </a:p>
        </p:txBody>
      </p:sp>
      <p:sp>
        <p:nvSpPr>
          <p:cNvPr id="136" name="Ask your audience to take action!…"/>
          <p:cNvSpPr txBox="1"/>
          <p:nvPr/>
        </p:nvSpPr>
        <p:spPr>
          <a:xfrm>
            <a:off x="1068320" y="2113279"/>
            <a:ext cx="10055360" cy="263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400">
                <a:latin typeface="Cambria"/>
                <a:ea typeface="Cambria"/>
                <a:cs typeface="Cambria"/>
                <a:sym typeface="Cambria"/>
              </a:defRPr>
            </a:pPr>
            <a:r>
              <a:t>Ask your audience to take action!</a:t>
            </a:r>
          </a:p>
          <a:p>
            <a:pPr algn="ctr">
              <a:defRPr sz="34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algn="ctr">
              <a:defRPr sz="3400">
                <a:latin typeface="Cambria"/>
                <a:ea typeface="Cambria"/>
                <a:cs typeface="Cambria"/>
                <a:sym typeface="Cambria"/>
              </a:defRPr>
            </a:pPr>
            <a:r>
              <a:t>Think of it like early dating!</a:t>
            </a:r>
          </a:p>
          <a:p>
            <a:pPr algn="ctr">
              <a:defRPr sz="34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algn="ctr">
              <a:defRPr sz="3400">
                <a:latin typeface="Cambria"/>
                <a:ea typeface="Cambria"/>
                <a:cs typeface="Cambria"/>
                <a:sym typeface="Cambria"/>
              </a:defRPr>
            </a:pPr>
            <a:r>
              <a:t>You wouldn’t expect to get married after the first date!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Content Placeholder 3" descr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_5690.PNG" descr="IMG_569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38" y="-286546"/>
            <a:ext cx="4179991" cy="7431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G_5691.PNG" descr="IMG_569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" y="-336718"/>
            <a:ext cx="4236434" cy="7531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5693.PNG" descr="IMG_569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389" y="-258405"/>
            <a:ext cx="4072255" cy="7239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</Words>
  <Application>Microsoft Office PowerPoint</Application>
  <PresentationFormat>Widescreen</PresentationFormat>
  <Paragraphs>95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Phosphate Inline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Liz</cp:lastModifiedBy>
  <cp:revision>1</cp:revision>
  <dcterms:modified xsi:type="dcterms:W3CDTF">2024-04-22T11:35:28Z</dcterms:modified>
</cp:coreProperties>
</file>