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9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2329" autoAdjust="0"/>
  </p:normalViewPr>
  <p:slideViewPr>
    <p:cSldViewPr snapToGrid="0">
      <p:cViewPr varScale="1">
        <p:scale>
          <a:sx n="78" d="100"/>
          <a:sy n="78" d="100"/>
        </p:scale>
        <p:origin x="10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4682B-2181-407A-8B30-070250560753}" type="datetimeFigureOut">
              <a:rPr lang="en-CA" smtClean="0"/>
              <a:t>2024-04-22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1F8B6-E218-4319-8143-F4BE535B958C}" type="slidenum">
              <a:rPr lang="en-CA" smtClean="0"/>
              <a:t>‹#›</a:t>
            </a:fld>
            <a:endParaRPr lang="en-CA"/>
          </a:p>
        </p:txBody>
      </p:sp>
    </p:spTree>
    <p:extLst>
      <p:ext uri="{BB962C8B-B14F-4D97-AF65-F5344CB8AC3E}">
        <p14:creationId xmlns:p14="http://schemas.microsoft.com/office/powerpoint/2010/main" val="154214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will say, I feel trends are subjective. They can be specific to platforms, and can change quickly.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I do feel confident in the trends I am going to share with you today.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One point I do want to make about trends before we start is that I feel like we can get into the trap of using trends as excuses. We “can’t keep up,” or just “can’t get the algorithm to work”, or frankly spend too much looking at what other people are doing to try and figure out the trends.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Do I think understanding trends, our industry and the platforms we rely on to make sales, recruit and grow our business is helpful? For sure.  But do not give too much credit to trends as the determining factor in our success or failure, when really we have so much control over our businesses.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2</a:t>
            </a:fld>
            <a:endParaRPr lang="en-CA"/>
          </a:p>
        </p:txBody>
      </p:sp>
    </p:spTree>
    <p:extLst>
      <p:ext uri="{BB962C8B-B14F-4D97-AF65-F5344CB8AC3E}">
        <p14:creationId xmlns:p14="http://schemas.microsoft.com/office/powerpoint/2010/main" val="402990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0" dirty="0">
                <a:solidFill>
                  <a:srgbClr val="0D0D0D"/>
                </a:solidFill>
                <a:effectLst/>
                <a:latin typeface="Segoe UI" panose="020B0502040204020203" pitchFamily="34" charset="0"/>
                <a:ea typeface="Times New Roman" panose="02020603050405020304" pitchFamily="18" charset="0"/>
              </a:rPr>
              <a:t>Let me share an analogy: </a:t>
            </a:r>
            <a:br>
              <a:rPr lang="en-CA" sz="1200" kern="0" dirty="0">
                <a:solidFill>
                  <a:srgbClr val="0D0D0D"/>
                </a:solidFill>
                <a:effectLst/>
                <a:latin typeface="Segoe UI" panose="020B0502040204020203" pitchFamily="34" charset="0"/>
                <a:ea typeface="Times New Roman" panose="02020603050405020304" pitchFamily="18" charset="0"/>
              </a:rPr>
            </a:br>
            <a:br>
              <a:rPr lang="en-CA" sz="1200" kern="0" dirty="0">
                <a:solidFill>
                  <a:srgbClr val="0D0D0D"/>
                </a:solidFill>
                <a:effectLst/>
                <a:latin typeface="Segoe UI" panose="020B0502040204020203" pitchFamily="34" charset="0"/>
                <a:ea typeface="Times New Roman" panose="02020603050405020304" pitchFamily="18" charset="0"/>
              </a:rPr>
            </a:br>
            <a:r>
              <a:rPr lang="en-CA" sz="1200" dirty="0">
                <a:effectLst/>
                <a:latin typeface="Calibri" panose="020F0502020204030204" pitchFamily="34" charset="0"/>
                <a:ea typeface="Calibri" panose="020F0502020204030204" pitchFamily="34" charset="0"/>
                <a:cs typeface="Times New Roman" panose="02020603050405020304" pitchFamily="18" charset="0"/>
              </a:rPr>
              <a:t>You go to the pharmacy to pick up a prescription. There is the pharmacist on one side of the counter and you on the other side. The pharmacist’s job is to dole out your prescription and make sure you know how to use it. You as the patient are there to get the medication to help you with your ailment.</a:t>
            </a:r>
            <a:br>
              <a:rPr lang="en-CA" sz="1200" dirty="0">
                <a:effectLst/>
                <a:latin typeface="Calibri" panose="020F0502020204030204" pitchFamily="34" charset="0"/>
                <a:ea typeface="Calibri" panose="020F0502020204030204" pitchFamily="34" charset="0"/>
                <a:cs typeface="Times New Roman" panose="02020603050405020304" pitchFamily="18" charset="0"/>
              </a:rPr>
            </a:br>
            <a:br>
              <a:rPr lang="en-CA" sz="1200" dirty="0">
                <a:effectLst/>
                <a:latin typeface="Calibri" panose="020F0502020204030204" pitchFamily="34" charset="0"/>
                <a:ea typeface="Calibri" panose="020F0502020204030204" pitchFamily="34" charset="0"/>
                <a:cs typeface="Times New Roman" panose="02020603050405020304" pitchFamily="18" charset="0"/>
              </a:rPr>
            </a:br>
            <a:r>
              <a:rPr lang="en-CA" sz="1200" dirty="0">
                <a:effectLst/>
                <a:latin typeface="Calibri" panose="020F0502020204030204" pitchFamily="34" charset="0"/>
                <a:ea typeface="Calibri" panose="020F0502020204030204" pitchFamily="34" charset="0"/>
                <a:cs typeface="Times New Roman" panose="02020603050405020304" pitchFamily="18" charset="0"/>
              </a:rPr>
              <a:t> I want to ask you  Which one are you when you show up on social media – the pharmacist or the patient?</a:t>
            </a:r>
            <a:br>
              <a:rPr lang="en-CA" sz="1200" dirty="0">
                <a:effectLst/>
                <a:latin typeface="Calibri" panose="020F0502020204030204" pitchFamily="34" charset="0"/>
                <a:ea typeface="Calibri" panose="020F0502020204030204" pitchFamily="34" charset="0"/>
                <a:cs typeface="Times New Roman" panose="02020603050405020304" pitchFamily="18" charset="0"/>
              </a:rPr>
            </a:br>
            <a:br>
              <a:rPr lang="en-CA" sz="1200" dirty="0">
                <a:effectLst/>
                <a:latin typeface="Calibri" panose="020F0502020204030204" pitchFamily="34" charset="0"/>
                <a:ea typeface="Calibri" panose="020F0502020204030204" pitchFamily="34" charset="0"/>
                <a:cs typeface="Times New Roman" panose="02020603050405020304" pitchFamily="18" charset="0"/>
              </a:rPr>
            </a:br>
            <a:r>
              <a:rPr lang="en-CA" sz="1200" dirty="0">
                <a:effectLst/>
                <a:latin typeface="Calibri" panose="020F0502020204030204" pitchFamily="34" charset="0"/>
                <a:ea typeface="Calibri" panose="020F0502020204030204" pitchFamily="34" charset="0"/>
                <a:cs typeface="Times New Roman" panose="02020603050405020304" pitchFamily="18" charset="0"/>
              </a:rPr>
              <a:t>When you show up as  the pharmacist you are providing content that is solely educational, you’re providing little pills to make the problem go away, which was a really popular way to show up for a long time.</a:t>
            </a:r>
            <a:br>
              <a:rPr lang="en-CA" sz="1200" dirty="0">
                <a:effectLst/>
                <a:latin typeface="Calibri" panose="020F0502020204030204" pitchFamily="34" charset="0"/>
                <a:ea typeface="Calibri" panose="020F0502020204030204" pitchFamily="34" charset="0"/>
                <a:cs typeface="Times New Roman" panose="02020603050405020304" pitchFamily="18" charset="0"/>
              </a:rPr>
            </a:br>
            <a:br>
              <a:rPr lang="en-CA" sz="1200" dirty="0">
                <a:effectLst/>
                <a:latin typeface="Calibri" panose="020F0502020204030204" pitchFamily="34" charset="0"/>
                <a:ea typeface="Calibri" panose="020F0502020204030204" pitchFamily="34" charset="0"/>
                <a:cs typeface="Times New Roman" panose="02020603050405020304" pitchFamily="18" charset="0"/>
              </a:rPr>
            </a:br>
            <a:r>
              <a:rPr lang="en-CA" sz="1200" dirty="0">
                <a:effectLst/>
                <a:latin typeface="Calibri" panose="020F0502020204030204" pitchFamily="34" charset="0"/>
                <a:ea typeface="Calibri" panose="020F0502020204030204" pitchFamily="34" charset="0"/>
                <a:cs typeface="Times New Roman" panose="02020603050405020304" pitchFamily="18" charset="0"/>
              </a:rPr>
              <a:t>The problem with this is that it’s not relatable. You are positioning yourself solely as the expert with the answers to the problems. </a:t>
            </a:r>
            <a:br>
              <a:rPr lang="en-CA" sz="1200" dirty="0">
                <a:effectLst/>
                <a:latin typeface="Calibri" panose="020F0502020204030204" pitchFamily="34" charset="0"/>
                <a:ea typeface="Calibri" panose="020F0502020204030204" pitchFamily="34" charset="0"/>
                <a:cs typeface="Times New Roman" panose="02020603050405020304" pitchFamily="18" charset="0"/>
              </a:rPr>
            </a:br>
            <a:br>
              <a:rPr lang="en-CA" sz="1200" dirty="0">
                <a:effectLst/>
                <a:latin typeface="Calibri" panose="020F0502020204030204" pitchFamily="34" charset="0"/>
                <a:ea typeface="Calibri" panose="020F0502020204030204" pitchFamily="34" charset="0"/>
                <a:cs typeface="Times New Roman" panose="02020603050405020304" pitchFamily="18" charset="0"/>
              </a:rPr>
            </a:br>
            <a:r>
              <a:rPr lang="en-CA" sz="1200" dirty="0">
                <a:effectLst/>
                <a:latin typeface="Calibri" panose="020F0502020204030204" pitchFamily="34" charset="0"/>
                <a:ea typeface="Calibri" panose="020F0502020204030204" pitchFamily="34" charset="0"/>
                <a:cs typeface="Times New Roman" panose="02020603050405020304" pitchFamily="18" charset="0"/>
              </a:rPr>
              <a:t>When you show up as the patient (aka as yourself) you are acknowledging that you don’t have all the answers, but has experienced the pain – that is more powerful. This is being vulnerable and how we can connect over this shared experienced. Then you can share the “medication” that was prescribed to help you overcome that problem. </a:t>
            </a:r>
            <a:br>
              <a:rPr lang="en-CA" sz="12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11</a:t>
            </a:fld>
            <a:endParaRPr lang="en-CA"/>
          </a:p>
        </p:txBody>
      </p:sp>
    </p:spTree>
    <p:extLst>
      <p:ext uri="{BB962C8B-B14F-4D97-AF65-F5344CB8AC3E}">
        <p14:creationId xmlns:p14="http://schemas.microsoft.com/office/powerpoint/2010/main" val="194933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12</a:t>
            </a:fld>
            <a:endParaRPr lang="en-CA"/>
          </a:p>
        </p:txBody>
      </p:sp>
    </p:spTree>
    <p:extLst>
      <p:ext uri="{BB962C8B-B14F-4D97-AF65-F5344CB8AC3E}">
        <p14:creationId xmlns:p14="http://schemas.microsoft.com/office/powerpoint/2010/main" val="260097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13</a:t>
            </a:fld>
            <a:endParaRPr lang="en-CA"/>
          </a:p>
        </p:txBody>
      </p:sp>
    </p:spTree>
    <p:extLst>
      <p:ext uri="{BB962C8B-B14F-4D97-AF65-F5344CB8AC3E}">
        <p14:creationId xmlns:p14="http://schemas.microsoft.com/office/powerpoint/2010/main" val="2011264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14</a:t>
            </a:fld>
            <a:endParaRPr lang="en-CA"/>
          </a:p>
        </p:txBody>
      </p:sp>
    </p:spTree>
    <p:extLst>
      <p:ext uri="{BB962C8B-B14F-4D97-AF65-F5344CB8AC3E}">
        <p14:creationId xmlns:p14="http://schemas.microsoft.com/office/powerpoint/2010/main" val="26299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0" dirty="0">
                <a:solidFill>
                  <a:srgbClr val="0D0D0D"/>
                </a:solidFill>
                <a:effectLst/>
                <a:latin typeface="Segoe UI" panose="020B0502040204020203" pitchFamily="34" charset="0"/>
                <a:ea typeface="Times New Roman" panose="02020603050405020304" pitchFamily="18" charset="0"/>
              </a:rPr>
              <a:t>You showing up as you, with joy and confidence helps give that permission. How you show up and present yourself has a HUGE correlation to sales and sponsoring. Would you join you? Would you buy from you? Do people even know who you are??</a:t>
            </a:r>
            <a:br>
              <a:rPr lang="en-CA" sz="12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15</a:t>
            </a:fld>
            <a:endParaRPr lang="en-CA"/>
          </a:p>
        </p:txBody>
      </p:sp>
    </p:spTree>
    <p:extLst>
      <p:ext uri="{BB962C8B-B14F-4D97-AF65-F5344CB8AC3E}">
        <p14:creationId xmlns:p14="http://schemas.microsoft.com/office/powerpoint/2010/main" val="1106745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 Team Meet Ups – these do not need to be fancy, can be at someone’s home, a restaurant, coffee shop. Even to meet up and share informal training, work together “power hour,” etc.</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Beautification Program – like MUA</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Mini Workshops – host mini workshops in your home or collab with another business.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Open Houses – invite customers to shop your stock, have your testers out, have them bring their own products for a mini makeup lesson.</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Networking Events – local networking events are great for building connections and getting new business ideas.</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sample drops – local businesses, keep in purse to hand out</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Where can I go where no one knows me yet?</a:t>
            </a:r>
            <a:br>
              <a:rPr lang="en-CA" sz="12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16</a:t>
            </a:fld>
            <a:endParaRPr lang="en-CA"/>
          </a:p>
        </p:txBody>
      </p:sp>
    </p:spTree>
    <p:extLst>
      <p:ext uri="{BB962C8B-B14F-4D97-AF65-F5344CB8AC3E}">
        <p14:creationId xmlns:p14="http://schemas.microsoft.com/office/powerpoint/2010/main" val="253169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sz="1200" dirty="0">
                <a:solidFill>
                  <a:srgbClr val="000000"/>
                </a:solidFill>
                <a:effectLst/>
                <a:latin typeface="Segoe UI" panose="020B0502040204020203" pitchFamily="34" charset="0"/>
                <a:ea typeface="Calibri" panose="020F0502020204030204" pitchFamily="34" charset="0"/>
              </a:rPr>
              <a:t> In 2024, we are going to focus less on who is not there, and more on who is. “Likes,” “follows” and “views,” don’t necessarily equal sales. Yes, these things can help, but while we are chasing a number on a screen, we are forgetting that these metrics do not pay our bills.</a:t>
            </a:r>
            <a:br>
              <a:rPr lang="en-CA" sz="1200" b="1" dirty="0">
                <a:solidFill>
                  <a:srgbClr val="000000"/>
                </a:solidFill>
                <a:effectLst/>
                <a:latin typeface="Segoe UI" panose="020B0502040204020203" pitchFamily="34" charset="0"/>
                <a:ea typeface="Calibri" panose="020F0502020204030204" pitchFamily="34" charset="0"/>
              </a:rPr>
            </a:br>
            <a:br>
              <a:rPr lang="en-CA" sz="1200" b="1" dirty="0">
                <a:solidFill>
                  <a:srgbClr val="000000"/>
                </a:solidFill>
                <a:effectLst/>
                <a:latin typeface="Segoe UI" panose="020B0502040204020203" pitchFamily="34" charset="0"/>
                <a:ea typeface="Calibri" panose="020F0502020204030204" pitchFamily="34" charset="0"/>
              </a:rPr>
            </a:br>
            <a:r>
              <a:rPr lang="en-CA" sz="1200" dirty="0">
                <a:solidFill>
                  <a:srgbClr val="000000"/>
                </a:solidFill>
                <a:effectLst/>
                <a:latin typeface="Segoe UI" panose="020B0502040204020203" pitchFamily="34" charset="0"/>
                <a:ea typeface="Calibri" panose="020F0502020204030204" pitchFamily="34" charset="0"/>
              </a:rPr>
              <a:t>What are Vanity Metrics? </a:t>
            </a:r>
            <a:r>
              <a:rPr lang="en-CA" sz="1200" dirty="0">
                <a:solidFill>
                  <a:srgbClr val="0D0D0D"/>
                </a:solidFill>
                <a:effectLst/>
                <a:latin typeface="Segoe UI" panose="020B0502040204020203" pitchFamily="34" charset="0"/>
                <a:ea typeface="Calibri" panose="020F0502020204030204" pitchFamily="34" charset="0"/>
              </a:rPr>
              <a:t>They are data points that good on the surface but do not provide meaningful insights into the performance or success of a business. These metrics often give a false sense of accomplishment or progress because they focus on superficial indicators of success. Example: Total number of social media followers: While having a large following might seem impressive, it doesn't necessarily translate to engaged or loyal customers.</a:t>
            </a:r>
            <a:br>
              <a:rPr lang="en-CA" sz="1200" dirty="0">
                <a:solidFill>
                  <a:srgbClr val="000000"/>
                </a:solidFill>
                <a:effectLst/>
                <a:latin typeface="Segoe UI" panose="020B0502040204020203" pitchFamily="34" charset="0"/>
                <a:ea typeface="Calibri" panose="020F0502020204030204" pitchFamily="34" charset="0"/>
              </a:rPr>
            </a:br>
            <a:br>
              <a:rPr lang="en-CA" sz="1200" dirty="0">
                <a:solidFill>
                  <a:srgbClr val="000000"/>
                </a:solidFill>
                <a:effectLst/>
                <a:latin typeface="Segoe UI" panose="020B0502040204020203" pitchFamily="34" charset="0"/>
                <a:ea typeface="Calibri" panose="020F0502020204030204" pitchFamily="34" charset="0"/>
              </a:rPr>
            </a:br>
            <a:r>
              <a:rPr lang="en-CA" sz="1200" dirty="0">
                <a:solidFill>
                  <a:srgbClr val="000000"/>
                </a:solidFill>
                <a:effectLst/>
                <a:latin typeface="Segoe UI" panose="020B0502040204020203" pitchFamily="34" charset="0"/>
                <a:ea typeface="Calibri" panose="020F0502020204030204" pitchFamily="34" charset="0"/>
              </a:rPr>
              <a:t>Let me share another analogy with you: </a:t>
            </a:r>
            <a:br>
              <a:rPr lang="en-CA" sz="1200" dirty="0">
                <a:solidFill>
                  <a:srgbClr val="000000"/>
                </a:solidFill>
                <a:effectLst/>
                <a:latin typeface="Segoe UI" panose="020B0502040204020203" pitchFamily="34" charset="0"/>
                <a:ea typeface="Calibri" panose="020F0502020204030204" pitchFamily="34" charset="0"/>
              </a:rPr>
            </a:br>
            <a:br>
              <a:rPr lang="en-CA" sz="1200" dirty="0">
                <a:solidFill>
                  <a:srgbClr val="000000"/>
                </a:solidFill>
                <a:effectLst/>
                <a:latin typeface="Segoe UI" panose="020B0502040204020203" pitchFamily="34" charset="0"/>
                <a:ea typeface="Calibri" panose="020F0502020204030204" pitchFamily="34" charset="0"/>
              </a:rPr>
            </a:br>
            <a:r>
              <a:rPr lang="en-CA" sz="1200" dirty="0">
                <a:solidFill>
                  <a:srgbClr val="000000"/>
                </a:solidFill>
                <a:effectLst/>
                <a:latin typeface="Segoe UI" panose="020B0502040204020203" pitchFamily="34" charset="0"/>
                <a:ea typeface="Calibri" panose="020F0502020204030204" pitchFamily="34" charset="0"/>
              </a:rPr>
              <a:t>Imagine hosting this fabulous dinner party and there is a long dining table filled with guests. Where are you? Instead of being present and enjoying conversation with your guests, you’re at the end of the driveway trying to flag down cars to invite in. Your current guests, the ones who showed up, might as well be invisible.</a:t>
            </a:r>
            <a:br>
              <a:rPr lang="en-CA" sz="1200" dirty="0">
                <a:solidFill>
                  <a:srgbClr val="000000"/>
                </a:solidFill>
                <a:effectLst/>
                <a:latin typeface="Segoe UI" panose="020B0502040204020203" pitchFamily="34" charset="0"/>
                <a:ea typeface="Calibri" panose="020F0502020204030204" pitchFamily="34" charset="0"/>
              </a:rPr>
            </a:br>
            <a:br>
              <a:rPr lang="en-CA" sz="1200" dirty="0">
                <a:solidFill>
                  <a:srgbClr val="000000"/>
                </a:solidFill>
                <a:effectLst/>
                <a:latin typeface="Segoe UI" panose="020B0502040204020203" pitchFamily="34" charset="0"/>
                <a:ea typeface="Calibri" panose="020F0502020204030204" pitchFamily="34" charset="0"/>
              </a:rPr>
            </a:br>
            <a:r>
              <a:rPr lang="en-CA" sz="1200" dirty="0">
                <a:solidFill>
                  <a:srgbClr val="000000"/>
                </a:solidFill>
                <a:effectLst/>
                <a:latin typeface="Segoe UI" panose="020B0502040204020203" pitchFamily="34" charset="0"/>
                <a:ea typeface="Calibri" panose="020F0502020204030204" pitchFamily="34" charset="0"/>
              </a:rPr>
              <a:t>Now think of this in terms of your following. You have 100 Instagram followers there consuming your content. They’re like the guests at your table, ready to engage and be part of the experience. Yet, instead of building those connections, you’re fixated on the numbers game looking for your next follow. </a:t>
            </a:r>
            <a:br>
              <a:rPr lang="en-CA" sz="1200" dirty="0">
                <a:solidFill>
                  <a:srgbClr val="000000"/>
                </a:solidFill>
                <a:effectLst/>
                <a:latin typeface="Segoe UI" panose="020B0502040204020203" pitchFamily="34" charset="0"/>
                <a:ea typeface="Calibri" panose="020F0502020204030204" pitchFamily="34" charset="0"/>
              </a:rPr>
            </a:br>
            <a:br>
              <a:rPr lang="en-CA" sz="1200" dirty="0">
                <a:solidFill>
                  <a:srgbClr val="000000"/>
                </a:solidFill>
                <a:effectLst/>
                <a:latin typeface="Segoe UI" panose="020B0502040204020203" pitchFamily="34" charset="0"/>
                <a:ea typeface="Calibri" panose="020F0502020204030204" pitchFamily="34" charset="0"/>
              </a:rPr>
            </a:br>
            <a: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Focus on who IS at your table and who showed up for the meal. Carve out time in your day to engage and get to know them. </a:t>
            </a:r>
            <a:b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b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ASK YOURSELF: How much time do you spend fostering and growing the relationships with the people who are already there? </a:t>
            </a:r>
            <a:b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b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Don’t get me wrong growing your audience is a relevant and important part of business. We do consistently need to continue to work on filling our funnel and bringing in new business BUT a good chunk of time also needs to be used to nurture your existing leads.  </a:t>
            </a:r>
            <a:b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b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br>
            <a: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When someone says to me, “well I only have 20 people in my beauty group,” or “I only had 7 people in my messenger sale.” WHAT ARE YOU DOING WITH THOSE PEOPLE? How are you nurturing them? Loving on them, getting to know them??  How can we nurture our existing network and build meaningful relationships?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17</a:t>
            </a:fld>
            <a:endParaRPr lang="en-CA"/>
          </a:p>
        </p:txBody>
      </p:sp>
    </p:spTree>
    <p:extLst>
      <p:ext uri="{BB962C8B-B14F-4D97-AF65-F5344CB8AC3E}">
        <p14:creationId xmlns:p14="http://schemas.microsoft.com/office/powerpoint/2010/main" val="172396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audit your socials – take stock of who is there, what percentage of them have you talked to?</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0000"/>
              </a:buClr>
              <a:buSzPts val="1050"/>
              <a:buFont typeface="Segoe UI" panose="020B0502040204020203"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Make 2024 the year of connections and relationship building. Make a plan to reach out to one person a day and get to know them. The trick here is not to overthink about how you can turn these connections into business transactions. The goal is simple connection. </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WORDS THAT WORK: “Hey Jenny, you’ve been in my beauty group for a while now but we have never chatted. My goal for 2024 is to get to know the amazing people in my community. What city do you live in?”</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SzPts val="1050"/>
              <a:buFont typeface="Segoe UI" panose="020B0502040204020203"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Take time to reflect on who your audience is – Do you know who your audience is? Are you speaking to them and creating content for them?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Are you just talking without listening – meaning are you just putting out content but not contributing to the conversation? How much time do you spend responding to comments, commenting on your followers content or chatting in DMs? This goes for my online people. If you are using the online space as your primary business space, you need to be social and personable. Get to know the people thar are choosing to spend their time online with you – that is privilege not a given.  </a:t>
            </a:r>
            <a:br>
              <a:rPr lang="en-CA" sz="1200" kern="0" dirty="0">
                <a:solidFill>
                  <a:srgbClr val="0D0D0D"/>
                </a:solidFill>
                <a:effectLst/>
                <a:latin typeface="Segoe UI" panose="020B0502040204020203" pitchFamily="34" charset="0"/>
                <a:ea typeface="Times New Roman" panose="02020603050405020304" pitchFamily="18" charset="0"/>
              </a:rPr>
            </a:br>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18</a:t>
            </a:fld>
            <a:endParaRPr lang="en-CA"/>
          </a:p>
        </p:txBody>
      </p:sp>
    </p:spTree>
    <p:extLst>
      <p:ext uri="{BB962C8B-B14F-4D97-AF65-F5344CB8AC3E}">
        <p14:creationId xmlns:p14="http://schemas.microsoft.com/office/powerpoint/2010/main" val="1944990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audit your socials – take stock of who is there, what percentage of them have you talked to?</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0000"/>
              </a:buClr>
              <a:buSzPts val="1050"/>
              <a:buFont typeface="Segoe UI" panose="020B0502040204020203"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Make 2024 the year of connections and relationship building. Make a plan to reach out to one person a day and get to know them. The trick here is not to overthink about how you can turn these connections into business transactions. The goal is simple connection. </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WORDS THAT WORK: “Hey Jenny, you’ve been in my beauty group for a while now but we have never chatted. My goal for 2024 is to get to know the amazing people in my community. What city do you live in?”</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SzPts val="1050"/>
              <a:buFont typeface="Segoe UI" panose="020B0502040204020203"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Take time to reflect on who your audience is – Do you know who your audience is? Are you speaking to them and creating content for them?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Are you just talking without listening – meaning are you just putting out content but not contributing to the conversation? How much time do you spend responding to comments, commenting on your followers content or chatting in DMs? This goes for my online people. If you are using the online space as your primary business space, you need to be social and personable. Get to know the people thar are choosing to spend their time online with you – that is privilege not a given.  </a:t>
            </a:r>
            <a:br>
              <a:rPr lang="en-CA" sz="1200" kern="0" dirty="0">
                <a:solidFill>
                  <a:srgbClr val="0D0D0D"/>
                </a:solidFill>
                <a:effectLst/>
                <a:latin typeface="Segoe UI" panose="020B0502040204020203" pitchFamily="34" charset="0"/>
                <a:ea typeface="Times New Roman" panose="02020603050405020304" pitchFamily="18" charset="0"/>
              </a:rPr>
            </a:br>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19</a:t>
            </a:fld>
            <a:endParaRPr lang="en-CA"/>
          </a:p>
        </p:txBody>
      </p:sp>
    </p:spTree>
    <p:extLst>
      <p:ext uri="{BB962C8B-B14F-4D97-AF65-F5344CB8AC3E}">
        <p14:creationId xmlns:p14="http://schemas.microsoft.com/office/powerpoint/2010/main" val="55885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a signature offering? A signature offering is a bundle that you lead for your new customers. It allows you to speak with confidence and authority and lets you get confident in these specific products and shade recommendations. This is something you can lead and build off and make part of your brand.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We are very lucky with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SeneGence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our products are good, and there are a lot of them. It can be intimidating when you are introducing someone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SeneGence</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know where to start and this is where your signature offering comes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SeneGence</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company that specializes in clean beauty and beauty that lasts. Where I like to start people off is with our Core 4. This is going to give you a well-rounded experience with our products and is my most popular offering.”</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You are doing a couple things with that wording – taking the confusion out of it, speaking with authority, and playing up FOMO. The other nice thing about having a bundle offering is your average spend now goes up and depending on the bundle encourages refill orders.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For example, I use a Core 4. The name Core 4 or the concept is not mine, I cannot take credit for it and what I include in this bundle has shifted over the years but this is always where I start. My Core 4 bundle is a tinted moisturizer, one shadow,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hydramatte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 mascara. This gives a new customer a 5 minute face and a well rounded sense of our products.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3</a:t>
            </a:fld>
            <a:endParaRPr lang="en-CA"/>
          </a:p>
        </p:txBody>
      </p:sp>
    </p:spTree>
    <p:extLst>
      <p:ext uri="{BB962C8B-B14F-4D97-AF65-F5344CB8AC3E}">
        <p14:creationId xmlns:p14="http://schemas.microsoft.com/office/powerpoint/2010/main" val="116188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to implement this trend – create your own offering based on your audience and their needs. My customer base is large, but my offering hits both my audience and the bulk of my customer base as well. (Example Home party)</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Your signature offering can be something you make a part of your regular content. You could create a reel, a highlight bubble, a video tutorial in your beauty group, I have built a party template around it. When I have new people join my group, interested in products they get a custom beauty profile with their core 4 recommendations on it.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4</a:t>
            </a:fld>
            <a:endParaRPr lang="en-CA"/>
          </a:p>
        </p:txBody>
      </p:sp>
    </p:spTree>
    <p:extLst>
      <p:ext uri="{BB962C8B-B14F-4D97-AF65-F5344CB8AC3E}">
        <p14:creationId xmlns:p14="http://schemas.microsoft.com/office/powerpoint/2010/main" val="324286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Joni always says, “if it doesn’t take your personality, outsource it” and we can get AI to help us with some of the aspects of our business that don’t take our personality. AI is honestly a great tool, when used correctly, to do some of the heavy lifting for us and also provide creative inspiration.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I have used AI to help me with things like writing Instagram captions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facebook</a:t>
            </a:r>
            <a:r>
              <a:rPr lang="en-US" sz="1200" dirty="0">
                <a:effectLst/>
                <a:latin typeface="Calibri" panose="020F0502020204030204" pitchFamily="34" charset="0"/>
                <a:ea typeface="Calibri" panose="020F0502020204030204" pitchFamily="34" charset="0"/>
                <a:cs typeface="Times New Roman" panose="02020603050405020304" pitchFamily="18" charset="0"/>
              </a:rPr>
              <a:t> posts, giving me ideas for live video topics and content creation and helping me understand my target audience and their needs.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5</a:t>
            </a:fld>
            <a:endParaRPr lang="en-CA"/>
          </a:p>
        </p:txBody>
      </p:sp>
    </p:spTree>
    <p:extLst>
      <p:ext uri="{BB962C8B-B14F-4D97-AF65-F5344CB8AC3E}">
        <p14:creationId xmlns:p14="http://schemas.microsoft.com/office/powerpoint/2010/main" val="199708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6</a:t>
            </a:fld>
            <a:endParaRPr lang="en-CA"/>
          </a:p>
        </p:txBody>
      </p:sp>
    </p:spTree>
    <p:extLst>
      <p:ext uri="{BB962C8B-B14F-4D97-AF65-F5344CB8AC3E}">
        <p14:creationId xmlns:p14="http://schemas.microsoft.com/office/powerpoint/2010/main" val="239777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7</a:t>
            </a:fld>
            <a:endParaRPr lang="en-CA"/>
          </a:p>
        </p:txBody>
      </p:sp>
    </p:spTree>
    <p:extLst>
      <p:ext uri="{BB962C8B-B14F-4D97-AF65-F5344CB8AC3E}">
        <p14:creationId xmlns:p14="http://schemas.microsoft.com/office/powerpoint/2010/main" val="34276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8</a:t>
            </a:fld>
            <a:endParaRPr lang="en-CA"/>
          </a:p>
        </p:txBody>
      </p:sp>
    </p:spTree>
    <p:extLst>
      <p:ext uri="{BB962C8B-B14F-4D97-AF65-F5344CB8AC3E}">
        <p14:creationId xmlns:p14="http://schemas.microsoft.com/office/powerpoint/2010/main" val="381830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0" dirty="0">
                <a:solidFill>
                  <a:srgbClr val="0D0D0D"/>
                </a:solidFill>
                <a:effectLst/>
                <a:latin typeface="Segoe UI" panose="020B0502040204020203" pitchFamily="34" charset="0"/>
                <a:ea typeface="Times New Roman" panose="02020603050405020304" pitchFamily="18" charset="0"/>
              </a:rPr>
              <a:t>Gone are the days of celebrity endorsements. Most purchases come from user generated content. </a:t>
            </a:r>
            <a:r>
              <a:rPr lang="en-CA" sz="1200" dirty="0">
                <a:effectLst/>
                <a:latin typeface="Calibri" panose="020F0502020204030204" pitchFamily="34" charset="0"/>
                <a:ea typeface="Calibri" panose="020F0502020204030204" pitchFamily="34" charset="0"/>
                <a:cs typeface="Times New Roman" panose="02020603050405020304" pitchFamily="18" charset="0"/>
              </a:rPr>
              <a:t>User-generated content  is original, brand-specific content created by customers and brand loyalists that is published on social media. This can be from people like micro influencers who are paid for this content, but it is also as simple as your friend posting about the last book she bought, or where she got her new travel backpack. </a:t>
            </a:r>
            <a:br>
              <a:rPr lang="en-CA" sz="1200" kern="0" dirty="0">
                <a:solidFill>
                  <a:srgbClr val="0D0D0D"/>
                </a:solidFill>
                <a:effectLst/>
                <a:latin typeface="Segoe UI" panose="020B0502040204020203" pitchFamily="34" charset="0"/>
                <a:ea typeface="Times New Roman" panose="02020603050405020304" pitchFamily="18" charset="0"/>
              </a:rPr>
            </a:br>
            <a:endParaRPr lang="en-CA" dirty="0"/>
          </a:p>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9</a:t>
            </a:fld>
            <a:endParaRPr lang="en-CA"/>
          </a:p>
        </p:txBody>
      </p:sp>
    </p:spTree>
    <p:extLst>
      <p:ext uri="{BB962C8B-B14F-4D97-AF65-F5344CB8AC3E}">
        <p14:creationId xmlns:p14="http://schemas.microsoft.com/office/powerpoint/2010/main" val="318961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kern="0" dirty="0">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t>The old adage “people do business with people they like, know and trust” still rings true even </a:t>
            </a:r>
            <a:r>
              <a:rPr lang="en-CA" sz="1200" kern="0" dirty="0" err="1">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t>moreso</a:t>
            </a:r>
            <a:r>
              <a:rPr lang="en-CA" sz="1200" kern="0" dirty="0">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t> in 2024. What is the most highly consumed and engaging content – short form video, reels, stories, tik </a:t>
            </a:r>
            <a:r>
              <a:rPr lang="en-CA" sz="1200" kern="0" dirty="0" err="1">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t>toks</a:t>
            </a:r>
            <a:r>
              <a:rPr lang="en-CA" sz="1200" kern="0" dirty="0">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t>….of people like you and I (“talking head” videos). The theme here: people showing their faces. </a:t>
            </a:r>
            <a:br>
              <a:rPr lang="en-CA" sz="1200" kern="0" dirty="0">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br>
            <a:br>
              <a:rPr lang="en-CA" sz="1200" kern="0" dirty="0">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b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For 2024, Forbes states that short form video is the #1 most engaging and consumed form of media and on top of that 80% of people surveyed by Forbes said authenticity is the determining factor in purchasing decisions, not celebrity.</a:t>
            </a:r>
          </a:p>
          <a:p>
            <a:br>
              <a:rPr lang="en-CA" sz="1200" kern="0" dirty="0">
                <a:solidFill>
                  <a:srgbClr val="0D0D0D"/>
                </a:solidFill>
                <a:effectLst/>
                <a:latin typeface="Segoe UI" panose="020B0502040204020203" pitchFamily="34" charset="0"/>
                <a:ea typeface="Times New Roman" panose="02020603050405020304" pitchFamily="18" charset="0"/>
              </a:rPr>
            </a:br>
            <a:r>
              <a:rPr lang="en-CA" sz="1200" kern="0" dirty="0">
                <a:solidFill>
                  <a:srgbClr val="0D0D0D"/>
                </a:solidFill>
                <a:effectLst/>
                <a:latin typeface="Segoe UI" panose="020B0502040204020203" pitchFamily="34" charset="0"/>
                <a:ea typeface="Times New Roman" panose="02020603050405020304" pitchFamily="18" charset="0"/>
              </a:rPr>
              <a:t>This is the year that, if you haven’t already, you are shifting the focus to putting the spotlight on YOU and your experiences. Selling with a story (your story), is what is in. </a:t>
            </a:r>
            <a:endParaRPr lang="en-CA" dirty="0"/>
          </a:p>
          <a:p>
            <a:endParaRPr lang="en-CA" dirty="0"/>
          </a:p>
        </p:txBody>
      </p:sp>
      <p:sp>
        <p:nvSpPr>
          <p:cNvPr id="4" name="Slide Number Placeholder 3"/>
          <p:cNvSpPr>
            <a:spLocks noGrp="1"/>
          </p:cNvSpPr>
          <p:nvPr>
            <p:ph type="sldNum" sz="quarter" idx="5"/>
          </p:nvPr>
        </p:nvSpPr>
        <p:spPr/>
        <p:txBody>
          <a:bodyPr/>
          <a:lstStyle/>
          <a:p>
            <a:fld id="{B451F8B6-E218-4319-8143-F4BE535B958C}" type="slidenum">
              <a:rPr lang="en-CA" smtClean="0"/>
              <a:t>10</a:t>
            </a:fld>
            <a:endParaRPr lang="en-CA"/>
          </a:p>
        </p:txBody>
      </p:sp>
    </p:spTree>
    <p:extLst>
      <p:ext uri="{BB962C8B-B14F-4D97-AF65-F5344CB8AC3E}">
        <p14:creationId xmlns:p14="http://schemas.microsoft.com/office/powerpoint/2010/main" val="380098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7CDA-6916-B1A5-4C9E-253C2D1EF0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EFF2441-C36B-E965-8404-386243D21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B6A9FB5-3F23-90C3-D9B3-B9351C06E19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7D6AE593-B5E6-D7F4-E16E-4AA2A641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6C73F-25BE-620D-10D4-7122905F1312}"/>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43511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F32C-7567-05FA-F463-DEA25E023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8F53E-958B-9BC4-FBF7-371F5F4F575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62AB7C-BC44-C876-9913-236D6E0448CD}"/>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5B45D716-9D57-3CB3-82DC-D62D97E9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52230-8A91-36B6-DB3E-109BFE1CD474}"/>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71292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B85CD-3C07-F9D1-C140-10BD135B14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4C5BD4-814B-A08C-8EA0-3CC675C781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5A869F-0202-64AC-3D15-F2AED2DEE9D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32469F7C-C4CF-17A1-E99F-84AFF8BC2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6B60F-F07E-3F6B-2425-C826A278B8A1}"/>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87413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98BE-69EE-441E-3BA4-145F854265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6AD08A-DEDD-F356-09BA-DFE2015B1C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B96C90-CC1E-3FC6-19CA-43B210A31463}"/>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B9929E40-CEF4-4826-82EE-6B64F80DE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5B095-785C-1A07-2321-19B313478178}"/>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33634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1648-5657-A660-005D-A98906B707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8E5F5E-1224-9078-7558-7D389FBE5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F1C513-AF0F-5F6D-BDB8-723C06E2C34D}"/>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7129C466-6F67-DF3A-07B3-CFE801DFC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6CB1-F67A-3C13-2EE4-2440E1A2A1EE}"/>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14900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E9DD-B3D4-C366-2DC3-3ABA1AEBA0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1B4FC2-3999-5008-79F8-C86D16F07C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9CBAD9-29FB-056E-962E-8D465DDDC8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D4018F4-2E1C-1949-16A8-5D7ED5AF7B3B}"/>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29015FC8-0509-56C2-41FD-2D4A7DC07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45018-F6F8-FB9B-BEC1-41A4462F15F4}"/>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91355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FB70-E3F4-673B-C37F-1B0B84D565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D6FE0C-0439-B530-6A86-4C104712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2D12BC-C664-0A1B-5AF4-06C68C4FAB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400528-0D36-F60A-C50F-73983BAD0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1031F7-333C-0E83-C1B1-9E2111A2CF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B05AFCD-EC4A-F79B-BB0F-341B1067228E}"/>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8" name="Footer Placeholder 7">
            <a:extLst>
              <a:ext uri="{FF2B5EF4-FFF2-40B4-BE49-F238E27FC236}">
                <a16:creationId xmlns:a16="http://schemas.microsoft.com/office/drawing/2014/main" id="{A9359381-4A7A-179D-C830-9CA1447C03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D59DEB-C369-35A0-1C76-4C8ACBDBFE76}"/>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50019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3B40-3FD6-5CF9-2F5E-8C18BCD368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6589D5A-FD5B-FFB9-9D32-6EF9D47151BF}"/>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4" name="Footer Placeholder 3">
            <a:extLst>
              <a:ext uri="{FF2B5EF4-FFF2-40B4-BE49-F238E27FC236}">
                <a16:creationId xmlns:a16="http://schemas.microsoft.com/office/drawing/2014/main" id="{9A21C731-38E0-A9AD-6366-F4CB8B0B03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E7D28-F8EA-BA2C-6BA5-643253004DC3}"/>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06603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FC245-EC59-CA3A-CE98-1C74691A8CAB}"/>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3" name="Footer Placeholder 2">
            <a:extLst>
              <a:ext uri="{FF2B5EF4-FFF2-40B4-BE49-F238E27FC236}">
                <a16:creationId xmlns:a16="http://schemas.microsoft.com/office/drawing/2014/main" id="{6D44F074-2955-240B-1400-17FDD92DB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77C76-59B2-C2AA-32D9-012E81F681AA}"/>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02568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5A03-FD2C-AF1E-08B7-4B5DAFB8F6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7EF7CB-98D1-6F52-01BF-DE7158068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CB5389B-7CCB-141C-B737-D7B191099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B48051-D8B6-97F7-F9EB-BBA87AE90F6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678330A6-1611-3357-BDD2-D036E17E2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A9D3B-2CFE-748D-0A0C-0EF18DD459FC}"/>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81065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D917-B07B-9DF6-DBAA-49B29E76AD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EDCBD0-60E5-934C-4040-9724C1433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74498-C8DC-01EA-92A9-3249C008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2902A1-B3C6-E2B3-6F16-D99B217470CC}"/>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AF586EE0-7436-2C3B-04CF-37A5F0A2C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DFDCA-F62C-C941-CFC0-01A92413FA93}"/>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10053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72590-29C7-86B0-965F-5369B23BE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D44AD2-B6D0-F865-C461-A49B3F5FA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21829-5C35-85C8-4353-3FE4D2616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E2F72DA3-FDA6-8922-FB75-57D916CF9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AD5F5-DE0E-2878-D6D6-05C2584E7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A321A-064B-BD4B-B66A-24C708F97D66}" type="slidenum">
              <a:rPr lang="en-US" smtClean="0"/>
              <a:t>‹#›</a:t>
            </a:fld>
            <a:endParaRPr lang="en-US"/>
          </a:p>
        </p:txBody>
      </p:sp>
    </p:spTree>
    <p:extLst>
      <p:ext uri="{BB962C8B-B14F-4D97-AF65-F5344CB8AC3E}">
        <p14:creationId xmlns:p14="http://schemas.microsoft.com/office/powerpoint/2010/main" val="174914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7DEF-3E1A-705A-4DEB-415D9CA5F44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F9F676-CAD0-93CD-B6B3-82720E145E1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F887A4A9-FCD0-78E4-7E48-84C4266A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 y="3904"/>
            <a:ext cx="12198952" cy="6854096"/>
          </a:xfrm>
          <a:prstGeom prst="rect">
            <a:avLst/>
          </a:prstGeom>
        </p:spPr>
      </p:pic>
    </p:spTree>
    <p:extLst>
      <p:ext uri="{BB962C8B-B14F-4D97-AF65-F5344CB8AC3E}">
        <p14:creationId xmlns:p14="http://schemas.microsoft.com/office/powerpoint/2010/main" val="14986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TREND#3: User Generated Content</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1590233" y="1096256"/>
            <a:ext cx="9398000" cy="5698355"/>
          </a:xfrm>
          <a:prstGeom prst="rect">
            <a:avLst/>
          </a:prstGeom>
          <a:noFill/>
        </p:spPr>
        <p:txBody>
          <a:bodyPr wrap="square">
            <a:spAutoFit/>
          </a:bodyPr>
          <a:lstStyle/>
          <a:p>
            <a:pPr marL="571500" indent="-571500" algn="ctr">
              <a:lnSpc>
                <a:spcPct val="107000"/>
              </a:lnSpc>
              <a:spcAft>
                <a:spcPts val="800"/>
              </a:spcAft>
              <a:buFontTx/>
              <a:buChar char="-"/>
            </a:pPr>
            <a: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r>
              <a:rPr lang="en-CA" sz="32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PEOPLE</a:t>
            </a:r>
            <a: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do business with </a:t>
            </a:r>
            <a:r>
              <a:rPr lang="en-CA" sz="32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PEOPLE</a:t>
            </a:r>
            <a: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they like, know and trust”</a:t>
            </a: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Short form video (reels, Tik Tok, stories, short live or prerecorded content) is king.</a:t>
            </a: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r>
              <a:rPr lang="en-CA"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-For 2024, Forbes states that short form video is the #1 most engaging and consumed form of media.</a:t>
            </a:r>
          </a:p>
          <a:p>
            <a:pPr marL="571500" indent="-571500" algn="ctr">
              <a:lnSpc>
                <a:spcPct val="107000"/>
              </a:lnSpc>
              <a:spcAft>
                <a:spcPts val="800"/>
              </a:spcAft>
              <a:buFontTx/>
              <a:buChar char="-"/>
            </a:pPr>
            <a:r>
              <a:rPr lang="en-CA" sz="40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80%</a:t>
            </a:r>
            <a:r>
              <a:rPr lang="en-CA" sz="40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CA"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of people surveyed by Forbes said </a:t>
            </a:r>
            <a:r>
              <a:rPr lang="en-CA" sz="36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authenticity</a:t>
            </a:r>
            <a:r>
              <a:rPr lang="en-CA"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 determines purchasing decisions, not celebrity. </a:t>
            </a: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-Selling with a story (your story), is what is in and you need to be the face of your business. </a:t>
            </a:r>
            <a:endParaRPr lang="en-CA" sz="17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04359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TREND#3: User Generated Content</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153945" y="5331995"/>
            <a:ext cx="11904758" cy="1569660"/>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HOW TO IMPLEMENT THIS TREND: </a:t>
            </a:r>
            <a:br>
              <a:rPr kumimoji="0" lang="en-US" sz="2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br>
            <a:r>
              <a:rPr kumimoji="0" lang="en-US" sz="2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make a list of ways </a:t>
            </a:r>
            <a:r>
              <a:rPr kumimoji="0" lang="en-US" sz="2400" b="0" i="0" u="none" strike="noStrike" cap="none" spc="0" normalizeH="0" baseline="0" dirty="0" err="1">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SeneGence</a:t>
            </a:r>
            <a:r>
              <a:rPr kumimoji="0" lang="en-US" sz="2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products have benefitted you (do this for the business too!) and see if you can start to share more stories, instead of just information or education. </a:t>
            </a:r>
            <a:endParaRPr kumimoji="0" lang="en-CA" sz="2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pic>
        <p:nvPicPr>
          <p:cNvPr id="3" name="Picture 2">
            <a:extLst>
              <a:ext uri="{FF2B5EF4-FFF2-40B4-BE49-F238E27FC236}">
                <a16:creationId xmlns:a16="http://schemas.microsoft.com/office/drawing/2014/main" id="{C06C79AF-315D-4789-D7CB-701191EDB39C}"/>
              </a:ext>
            </a:extLst>
          </p:cNvPr>
          <p:cNvPicPr>
            <a:picLocks noChangeAspect="1"/>
          </p:cNvPicPr>
          <p:nvPr/>
        </p:nvPicPr>
        <p:blipFill>
          <a:blip r:embed="rId4"/>
          <a:stretch>
            <a:fillRect/>
          </a:stretch>
        </p:blipFill>
        <p:spPr>
          <a:xfrm>
            <a:off x="300941" y="1134566"/>
            <a:ext cx="8067327" cy="4012055"/>
          </a:xfrm>
          <a:prstGeom prst="rect">
            <a:avLst/>
          </a:prstGeom>
        </p:spPr>
      </p:pic>
      <p:sp>
        <p:nvSpPr>
          <p:cNvPr id="8" name="TextBox 7">
            <a:extLst>
              <a:ext uri="{FF2B5EF4-FFF2-40B4-BE49-F238E27FC236}">
                <a16:creationId xmlns:a16="http://schemas.microsoft.com/office/drawing/2014/main" id="{E2AD21FA-46B5-768B-6F80-B259E2C1C95B}"/>
              </a:ext>
            </a:extLst>
          </p:cNvPr>
          <p:cNvSpPr txBox="1"/>
          <p:nvPr/>
        </p:nvSpPr>
        <p:spPr>
          <a:xfrm>
            <a:off x="8909359" y="1876062"/>
            <a:ext cx="2746094" cy="2688236"/>
          </a:xfrm>
          <a:prstGeom prst="rect">
            <a:avLst/>
          </a:prstGeom>
          <a:noFill/>
        </p:spPr>
        <p:txBody>
          <a:bodyPr wrap="square">
            <a:spAutoFit/>
          </a:bodyPr>
          <a:lstStyle/>
          <a:p>
            <a:pPr algn="ctr">
              <a:lnSpc>
                <a:spcPct val="107000"/>
              </a:lnSpc>
              <a:spcAft>
                <a:spcPts val="800"/>
              </a:spcAft>
            </a:pPr>
            <a:r>
              <a:rPr lang="en-US" sz="32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A</a:t>
            </a:r>
            <a:r>
              <a:rPr lang="en-CA" sz="32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re you playing the role of the pharmacist or patient?</a:t>
            </a:r>
            <a:endParaRPr lang="en-CA" sz="401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80199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TREND#3: User Generated Content</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454887" y="1043923"/>
            <a:ext cx="11904758" cy="584775"/>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Pharmacis</a:t>
            </a:r>
            <a:r>
              <a:rPr lang="en-US" sz="32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 Post</a:t>
            </a:r>
            <a:endParaRPr kumimoji="0" lang="en-CA"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pic>
        <p:nvPicPr>
          <p:cNvPr id="6" name="Picture 8" descr="No description available.">
            <a:extLst>
              <a:ext uri="{FF2B5EF4-FFF2-40B4-BE49-F238E27FC236}">
                <a16:creationId xmlns:a16="http://schemas.microsoft.com/office/drawing/2014/main" id="{84B91D8F-ACCB-AE9A-9964-72CEA3CF24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6768"/>
          <a:stretch/>
        </p:blipFill>
        <p:spPr bwMode="auto">
          <a:xfrm>
            <a:off x="1294766" y="2044198"/>
            <a:ext cx="4441849" cy="4095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ay be an image of cosmetics and text that says 'the bereftso CCTM Light weight formula that is non-comedogenic (won't clog pores) Uses green tea extract and algae to protect skin Contains arnica extract to soothe skin Mak VALLEGIRLBEAL Contains sodium hyaluronate and the anti-aging enzyme SenePlex Complex Uses green and yellow pigments to correct redness and blemishes'">
            <a:extLst>
              <a:ext uri="{FF2B5EF4-FFF2-40B4-BE49-F238E27FC236}">
                <a16:creationId xmlns:a16="http://schemas.microsoft.com/office/drawing/2014/main" id="{EB3040C1-99C0-5FFE-2D31-C14C79895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805" y="2063159"/>
            <a:ext cx="4137259" cy="413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0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TREND#3: User Generated Content</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454887" y="1043923"/>
            <a:ext cx="11904758" cy="584775"/>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Patient</a:t>
            </a:r>
            <a:r>
              <a:rPr lang="en-US" sz="32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Post</a:t>
            </a:r>
            <a:endParaRPr kumimoji="0" lang="en-CA"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pic>
        <p:nvPicPr>
          <p:cNvPr id="3" name="Picture 2" descr="No description available.">
            <a:extLst>
              <a:ext uri="{FF2B5EF4-FFF2-40B4-BE49-F238E27FC236}">
                <a16:creationId xmlns:a16="http://schemas.microsoft.com/office/drawing/2014/main" id="{A73664CE-866B-7192-825C-30C47E8A1E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6997"/>
          <a:stretch/>
        </p:blipFill>
        <p:spPr bwMode="auto">
          <a:xfrm>
            <a:off x="1053296" y="1822097"/>
            <a:ext cx="5575045" cy="4670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o description available.">
            <a:extLst>
              <a:ext uri="{FF2B5EF4-FFF2-40B4-BE49-F238E27FC236}">
                <a16:creationId xmlns:a16="http://schemas.microsoft.com/office/drawing/2014/main" id="{EFB9EFBA-CC91-7C2A-F640-89A2E59432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537"/>
          <a:stretch/>
        </p:blipFill>
        <p:spPr bwMode="auto">
          <a:xfrm>
            <a:off x="7059323" y="1826009"/>
            <a:ext cx="4294477" cy="472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0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TREND#3: User Generated Content</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8" name="TextBox 7">
            <a:extLst>
              <a:ext uri="{FF2B5EF4-FFF2-40B4-BE49-F238E27FC236}">
                <a16:creationId xmlns:a16="http://schemas.microsoft.com/office/drawing/2014/main" id="{672C6794-1C20-A1D4-3580-8891BDA8D269}"/>
              </a:ext>
            </a:extLst>
          </p:cNvPr>
          <p:cNvSpPr txBox="1"/>
          <p:nvPr/>
        </p:nvSpPr>
        <p:spPr>
          <a:xfrm>
            <a:off x="1261641" y="1274756"/>
            <a:ext cx="9861630" cy="5509200"/>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HOW TO IMPLEMENT THIS TREND: </a:t>
            </a:r>
            <a:br>
              <a:rPr kumimoji="0" lang="en-US"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br>
            <a:br>
              <a:rPr kumimoji="0" lang="en-US"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br>
            <a:r>
              <a:rPr kumimoji="0" lang="en-US"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make a list of ways </a:t>
            </a:r>
            <a:r>
              <a:rPr kumimoji="0" lang="en-US" sz="3200" b="0" i="0" u="none" strike="noStrike" cap="none" spc="0" normalizeH="0" baseline="0" dirty="0" err="1">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SeneGence</a:t>
            </a:r>
            <a:r>
              <a:rPr kumimoji="0" lang="en-US"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products have benefitted you (do this for the business too!) and see if you can start to share more stories, instead of just information or education. </a:t>
            </a:r>
            <a:br>
              <a:rPr kumimoji="0" lang="en-US"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br>
            <a:r>
              <a:rPr lang="en-US" sz="32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 in person makeovers, parties or workshops – do you have a collection of stories to share instead of just talking at people with facts?</a:t>
            </a:r>
            <a:br>
              <a:rPr lang="en-US" sz="32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32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REMEMBER: Stories are a tool to simply and be memorable! </a:t>
            </a:r>
            <a:endParaRPr kumimoji="0" lang="en-CA"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Tree>
    <p:extLst>
      <p:ext uri="{BB962C8B-B14F-4D97-AF65-F5344CB8AC3E}">
        <p14:creationId xmlns:p14="http://schemas.microsoft.com/office/powerpoint/2010/main" val="298958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TREND#3: User Generated Content</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8" name="TextBox 7">
            <a:extLst>
              <a:ext uri="{FF2B5EF4-FFF2-40B4-BE49-F238E27FC236}">
                <a16:creationId xmlns:a16="http://schemas.microsoft.com/office/drawing/2014/main" id="{672C6794-1C20-A1D4-3580-8891BDA8D269}"/>
              </a:ext>
            </a:extLst>
          </p:cNvPr>
          <p:cNvSpPr txBox="1"/>
          <p:nvPr/>
        </p:nvSpPr>
        <p:spPr>
          <a:xfrm>
            <a:off x="799618" y="2293328"/>
            <a:ext cx="10515600" cy="1888081"/>
          </a:xfrm>
          <a:prstGeom prst="rect">
            <a:avLst/>
          </a:prstGeom>
          <a:noFill/>
        </p:spPr>
        <p:txBody>
          <a:bodyPr wrap="square">
            <a:spAutoFit/>
          </a:bodyPr>
          <a:lstStyle/>
          <a:p>
            <a:pPr algn="ctr">
              <a:lnSpc>
                <a:spcPct val="107000"/>
              </a:lnSpc>
              <a:spcAft>
                <a:spcPts val="800"/>
              </a:spcAft>
            </a:pPr>
            <a:r>
              <a:rPr lang="en-CA" sz="3200" kern="0" dirty="0">
                <a:solidFill>
                  <a:srgbClr val="0149AD"/>
                </a:solidFill>
                <a:effectLst/>
                <a:latin typeface="Segoe UI" panose="020B0502040204020203" pitchFamily="34" charset="0"/>
                <a:ea typeface="Times New Roman" panose="02020603050405020304" pitchFamily="18" charset="0"/>
              </a:rPr>
              <a:t>PEOPLE ARE NOT LOOKING FOR PERMISSION TO FIT IN. </a:t>
            </a:r>
            <a:br>
              <a:rPr lang="en-CA" sz="13800" kern="0" dirty="0">
                <a:solidFill>
                  <a:srgbClr val="0149AD"/>
                </a:solidFill>
                <a:effectLst/>
                <a:latin typeface="Segoe UI" panose="020B0502040204020203" pitchFamily="34" charset="0"/>
                <a:ea typeface="Times New Roman" panose="02020603050405020304" pitchFamily="18" charset="0"/>
              </a:rPr>
            </a:br>
            <a:r>
              <a:rPr lang="en-CA" sz="4000" b="1" kern="0" dirty="0">
                <a:solidFill>
                  <a:srgbClr val="0149AD"/>
                </a:solidFill>
                <a:effectLst/>
                <a:latin typeface="Segoe UI" panose="020B0502040204020203" pitchFamily="34" charset="0"/>
                <a:ea typeface="Times New Roman" panose="02020603050405020304" pitchFamily="18" charset="0"/>
              </a:rPr>
              <a:t>THEY ARE LOOKING FOR PERMISSION TO BE THEMSELVES. </a:t>
            </a:r>
            <a:endParaRPr lang="en-CA" sz="192000" b="1"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80376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TREND#4: In Person Networking</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8" name="TextBox 7">
            <a:extLst>
              <a:ext uri="{FF2B5EF4-FFF2-40B4-BE49-F238E27FC236}">
                <a16:creationId xmlns:a16="http://schemas.microsoft.com/office/drawing/2014/main" id="{672C6794-1C20-A1D4-3580-8891BDA8D269}"/>
              </a:ext>
            </a:extLst>
          </p:cNvPr>
          <p:cNvSpPr txBox="1"/>
          <p:nvPr/>
        </p:nvSpPr>
        <p:spPr>
          <a:xfrm>
            <a:off x="8377177" y="1375008"/>
            <a:ext cx="3814823" cy="4503156"/>
          </a:xfrm>
          <a:prstGeom prst="rect">
            <a:avLst/>
          </a:prstGeom>
          <a:noFill/>
        </p:spPr>
        <p:txBody>
          <a:bodyPr wrap="square">
            <a:spAutoFit/>
          </a:bodyPr>
          <a:lstStyle/>
          <a:p>
            <a:pPr algn="ctr">
              <a:lnSpc>
                <a:spcPct val="107000"/>
              </a:lnSpc>
              <a:spcAft>
                <a:spcPts val="800"/>
              </a:spcAft>
            </a:pPr>
            <a: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Team Meet Ups</a:t>
            </a:r>
            <a:b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Beautification Programs</a:t>
            </a:r>
            <a:b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Mini Workshops</a:t>
            </a:r>
            <a:b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Open Houses</a:t>
            </a:r>
            <a:b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 Networking Events</a:t>
            </a:r>
          </a:p>
          <a:p>
            <a:pPr algn="ctr">
              <a:lnSpc>
                <a:spcPct val="107000"/>
              </a:lnSpc>
              <a:spcAft>
                <a:spcPts val="800"/>
              </a:spcAft>
            </a:pPr>
            <a: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Sample Drops</a:t>
            </a:r>
            <a:b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b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3200" b="1"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Where can I go where no one knows me yet?</a:t>
            </a:r>
            <a:endParaRPr lang="en-CA" sz="17000" b="1"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3" name="Picture 4" descr="No description available.">
            <a:extLst>
              <a:ext uri="{FF2B5EF4-FFF2-40B4-BE49-F238E27FC236}">
                <a16:creationId xmlns:a16="http://schemas.microsoft.com/office/drawing/2014/main" id="{58CCC2A4-A569-79C6-EF0A-C60214871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46" y="1381416"/>
            <a:ext cx="4737185" cy="4364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o description available.">
            <a:extLst>
              <a:ext uri="{FF2B5EF4-FFF2-40B4-BE49-F238E27FC236}">
                <a16:creationId xmlns:a16="http://schemas.microsoft.com/office/drawing/2014/main" id="{1C298197-9F8C-B2A8-06EB-2263C9EABB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6629" y="1381416"/>
            <a:ext cx="2599903" cy="2599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No description available.">
            <a:extLst>
              <a:ext uri="{FF2B5EF4-FFF2-40B4-BE49-F238E27FC236}">
                <a16:creationId xmlns:a16="http://schemas.microsoft.com/office/drawing/2014/main" id="{EE50D9C5-A928-412A-AC59-B6862522FC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9544" y="4114441"/>
            <a:ext cx="2378434" cy="237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0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830997"/>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TREND#5: Authentic Relationships</a:t>
            </a:r>
            <a:endParaRPr kumimoji="0" lang="en-CA" sz="48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8" name="TextBox 7">
            <a:extLst>
              <a:ext uri="{FF2B5EF4-FFF2-40B4-BE49-F238E27FC236}">
                <a16:creationId xmlns:a16="http://schemas.microsoft.com/office/drawing/2014/main" id="{672C6794-1C20-A1D4-3580-8891BDA8D269}"/>
              </a:ext>
            </a:extLst>
          </p:cNvPr>
          <p:cNvSpPr txBox="1"/>
          <p:nvPr/>
        </p:nvSpPr>
        <p:spPr>
          <a:xfrm>
            <a:off x="8377177" y="1375008"/>
            <a:ext cx="3814823" cy="4154984"/>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 What kind of host are you being to the guests at your </a:t>
            </a:r>
            <a: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dinner party?</a:t>
            </a:r>
            <a:b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br>
              <a:rPr lang="en-US" sz="2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r>
              <a:rPr lang="en-CA" sz="24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ASK YOURSELF: How much time do you spend fostering and growing the relationships with the people who are in your network right now? </a:t>
            </a:r>
            <a:br>
              <a:rPr lang="en-US" sz="14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br>
              <a:rPr lang="en-US" sz="12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br>
            <a:endParaRPr kumimoji="0" lang="en-CA" sz="1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pic>
        <p:nvPicPr>
          <p:cNvPr id="9" name="Picture 2" descr="Elegant Dining: Hosting a Memorable Vintage Dinner Party - Ski Country  Antiques &amp; Home">
            <a:extLst>
              <a:ext uri="{FF2B5EF4-FFF2-40B4-BE49-F238E27FC236}">
                <a16:creationId xmlns:a16="http://schemas.microsoft.com/office/drawing/2014/main" id="{16CFD939-1AD1-A633-B8FD-3D5D67CB2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215" y="1336312"/>
            <a:ext cx="6491725" cy="432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50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830997"/>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TREND#5: Authentic Relationships</a:t>
            </a:r>
            <a:endParaRPr kumimoji="0" lang="en-CA" sz="48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8" name="TextBox 7">
            <a:extLst>
              <a:ext uri="{FF2B5EF4-FFF2-40B4-BE49-F238E27FC236}">
                <a16:creationId xmlns:a16="http://schemas.microsoft.com/office/drawing/2014/main" id="{672C6794-1C20-A1D4-3580-8891BDA8D269}"/>
              </a:ext>
            </a:extLst>
          </p:cNvPr>
          <p:cNvSpPr txBox="1"/>
          <p:nvPr/>
        </p:nvSpPr>
        <p:spPr>
          <a:xfrm>
            <a:off x="548834" y="1391553"/>
            <a:ext cx="11353800" cy="3844707"/>
          </a:xfrm>
          <a:prstGeom prst="rect">
            <a:avLst/>
          </a:prstGeom>
          <a:noFill/>
        </p:spPr>
        <p:txBody>
          <a:bodyPr wrap="square">
            <a:spAutoFit/>
          </a:bodyPr>
          <a:lstStyle/>
          <a:p>
            <a:pPr algn="ctr">
              <a:lnSpc>
                <a:spcPct val="107000"/>
              </a:lnSpc>
              <a:spcAft>
                <a:spcPts val="800"/>
              </a:spcAft>
            </a:pPr>
            <a:r>
              <a:rPr lang="en-CA"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WAYS TO IMPLEMENT THIS TREND:</a:t>
            </a:r>
            <a:br>
              <a:rPr lang="en-CA"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Audit Your Social Media</a:t>
            </a:r>
            <a:br>
              <a:rPr lang="en-CA"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Make 2024 the year of connections and relationship building. </a:t>
            </a:r>
            <a:b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Reflect on your audience</a:t>
            </a:r>
          </a:p>
          <a:p>
            <a:pPr algn="ctr">
              <a:lnSpc>
                <a:spcPct val="107000"/>
              </a:lnSpc>
              <a:spcAft>
                <a:spcPts val="800"/>
              </a:spcAft>
            </a:pP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2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Are you just talking or are you also listening?</a:t>
            </a:r>
            <a:br>
              <a:rPr lang="en-CA" sz="16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kumimoji="0" lang="en-CA" sz="32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Tree>
    <p:extLst>
      <p:ext uri="{BB962C8B-B14F-4D97-AF65-F5344CB8AC3E}">
        <p14:creationId xmlns:p14="http://schemas.microsoft.com/office/powerpoint/2010/main" val="51248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830997"/>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Timeless Trends</a:t>
            </a:r>
            <a:endParaRPr kumimoji="0" lang="en-CA" sz="48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8" name="TextBox 7">
            <a:extLst>
              <a:ext uri="{FF2B5EF4-FFF2-40B4-BE49-F238E27FC236}">
                <a16:creationId xmlns:a16="http://schemas.microsoft.com/office/drawing/2014/main" id="{672C6794-1C20-A1D4-3580-8891BDA8D269}"/>
              </a:ext>
            </a:extLst>
          </p:cNvPr>
          <p:cNvSpPr txBox="1"/>
          <p:nvPr/>
        </p:nvSpPr>
        <p:spPr>
          <a:xfrm>
            <a:off x="1048671" y="1532449"/>
            <a:ext cx="5041738" cy="5772221"/>
          </a:xfrm>
          <a:prstGeom prst="rect">
            <a:avLst/>
          </a:prstGeom>
          <a:noFill/>
        </p:spPr>
        <p:txBody>
          <a:bodyPr wrap="square">
            <a:spAutoFit/>
          </a:bodyPr>
          <a:lstStyle/>
          <a:p>
            <a:pPr algn="ctr">
              <a:lnSpc>
                <a:spcPct val="107000"/>
              </a:lnSpc>
              <a:spcAft>
                <a:spcPts val="800"/>
              </a:spcAft>
            </a:pP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-Hard work</a:t>
            </a:r>
            <a:b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Putting time into you</a:t>
            </a:r>
            <a:b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Solution-oriented</a:t>
            </a:r>
            <a:b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Mentors/friendships</a:t>
            </a:r>
            <a:b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Leading with your heart</a:t>
            </a:r>
            <a:b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Finding joy in the little things</a:t>
            </a:r>
            <a:br>
              <a:rPr lang="en-US" sz="32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32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kumimoji="0" lang="en-CA" sz="96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pic>
        <p:nvPicPr>
          <p:cNvPr id="6" name="Picture 2" descr="May be an image of 3 people, blonde hair, makeup and text">
            <a:extLst>
              <a:ext uri="{FF2B5EF4-FFF2-40B4-BE49-F238E27FC236}">
                <a16:creationId xmlns:a16="http://schemas.microsoft.com/office/drawing/2014/main" id="{EA104615-782B-95F2-589C-054AAFDC7C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24"/>
          <a:stretch/>
        </p:blipFill>
        <p:spPr bwMode="auto">
          <a:xfrm>
            <a:off x="7118431" y="1454918"/>
            <a:ext cx="4445840" cy="496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27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algn="ctr"/>
            <a:r>
              <a:rPr lang="en-CA" sz="4400" b="0" i="0" dirty="0">
                <a:solidFill>
                  <a:srgbClr val="0149AD"/>
                </a:solidFill>
                <a:effectLst/>
                <a:latin typeface="Segoe UI Historic" panose="020B0502040204020203" pitchFamily="34" charset="0"/>
              </a:rPr>
              <a:t>MUST KNOW TRENDS FOR 2024</a:t>
            </a:r>
            <a:endParaRPr lang="en-CA" sz="4400" dirty="0">
              <a:solidFill>
                <a:srgbClr val="0149AD"/>
              </a:solidFill>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3002280" y="1398300"/>
            <a:ext cx="6187440" cy="584775"/>
          </a:xfrm>
          <a:prstGeom prst="rect">
            <a:avLst/>
          </a:prstGeom>
          <a:noFill/>
        </p:spPr>
        <p:txBody>
          <a:bodyPr wrap="square">
            <a:spAutoFit/>
          </a:bodyPr>
          <a:lstStyle/>
          <a:p>
            <a:pPr algn="ctr"/>
            <a:r>
              <a:rPr lang="en-CA" sz="3200" b="0" i="0" dirty="0">
                <a:solidFill>
                  <a:srgbClr val="0149AD"/>
                </a:solidFill>
                <a:effectLst/>
                <a:latin typeface="Segoe UI Historic" panose="020B0502040204020203" pitchFamily="34" charset="0"/>
              </a:rPr>
              <a:t>A note on trends before we start.</a:t>
            </a:r>
            <a:endParaRPr lang="en-CA" sz="3200" dirty="0">
              <a:solidFill>
                <a:srgbClr val="0149AD"/>
              </a:solidFill>
            </a:endParaRPr>
          </a:p>
        </p:txBody>
      </p:sp>
      <p:pic>
        <p:nvPicPr>
          <p:cNvPr id="9" name="Picture 2" descr="2024 Trend Check">
            <a:extLst>
              <a:ext uri="{FF2B5EF4-FFF2-40B4-BE49-F238E27FC236}">
                <a16:creationId xmlns:a16="http://schemas.microsoft.com/office/drawing/2014/main" id="{F9AF6086-FF7E-6E3E-3590-32BD63043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897" y="2211229"/>
            <a:ext cx="4825558" cy="344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8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5807"/>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TREND#1: Have a Signature Offering </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7439974" y="1797348"/>
            <a:ext cx="4654487" cy="3539430"/>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t>- Create a signature bundle that you feel confident selling consistently</a:t>
            </a:r>
            <a:b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br>
            <a: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t>- make it a regular part of your content, parties, in person makeovers</a:t>
            </a:r>
            <a:endParaRPr kumimoji="0" lang="en-CA" sz="3200" b="0" i="0" u="none" strike="noStrike" cap="none" spc="0" normalizeH="0" baseline="0" dirty="0">
              <a:ln>
                <a:noFill/>
              </a:ln>
              <a:solidFill>
                <a:srgbClr val="0149AD"/>
              </a:solidFill>
              <a:effectLst/>
              <a:uFillTx/>
              <a:latin typeface="Helvetica Neue"/>
              <a:ea typeface="Helvetica Neue"/>
              <a:cs typeface="Helvetica Neue"/>
              <a:sym typeface="Helvetica Neue"/>
            </a:endParaRPr>
          </a:p>
        </p:txBody>
      </p:sp>
      <p:pic>
        <p:nvPicPr>
          <p:cNvPr id="3" name="Picture 2" descr="No description available.">
            <a:extLst>
              <a:ext uri="{FF2B5EF4-FFF2-40B4-BE49-F238E27FC236}">
                <a16:creationId xmlns:a16="http://schemas.microsoft.com/office/drawing/2014/main" id="{F848C472-FC16-6647-08F8-03F5E8D602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87" y="1719669"/>
            <a:ext cx="3418659" cy="34186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o description available.">
            <a:extLst>
              <a:ext uri="{FF2B5EF4-FFF2-40B4-BE49-F238E27FC236}">
                <a16:creationId xmlns:a16="http://schemas.microsoft.com/office/drawing/2014/main" id="{0E63ABC7-C6D3-9C07-0A7F-9E1115F3E8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776" y="1738694"/>
            <a:ext cx="3418659" cy="341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47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5807"/>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TREND#1: Have a Signature Offering </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119880" y="1020040"/>
            <a:ext cx="12171352" cy="5016758"/>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b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br>
            <a: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t>HOW TO IMPLEMENT THIS TREND</a:t>
            </a:r>
            <a:b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br>
            <a:b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br>
            <a: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t>- create your signature offering (5 minute face, lips + lashes duo, mom’s makeup bag, skincare sampler, etc.)</a:t>
            </a:r>
            <a:b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br>
            <a: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t>- create an instructiona</a:t>
            </a:r>
            <a:r>
              <a:rPr lang="en-US" sz="3200" dirty="0">
                <a:solidFill>
                  <a:srgbClr val="0149AD"/>
                </a:solidFill>
              </a:rPr>
              <a:t>l video that can be saved as a reel, highlight bubble or video in your beauty group.</a:t>
            </a:r>
            <a:br>
              <a:rPr lang="en-US" sz="3200" dirty="0">
                <a:solidFill>
                  <a:srgbClr val="0149AD"/>
                </a:solidFill>
              </a:rPr>
            </a:br>
            <a:r>
              <a:rPr lang="en-US" sz="3200" dirty="0">
                <a:solidFill>
                  <a:srgbClr val="0149AD"/>
                </a:solidFill>
              </a:rPr>
              <a:t>- share your bundle weekly in your group and stories</a:t>
            </a:r>
            <a:br>
              <a:rPr lang="en-US" sz="3200" dirty="0">
                <a:solidFill>
                  <a:srgbClr val="0149AD"/>
                </a:solidFill>
              </a:rPr>
            </a:br>
            <a:r>
              <a:rPr lang="en-US" sz="3200" dirty="0">
                <a:solidFill>
                  <a:srgbClr val="0149AD"/>
                </a:solidFill>
              </a:rPr>
              <a:t>- create content around your offering like a party template, mini workshop or makeover lesson/in home demo</a:t>
            </a:r>
          </a:p>
        </p:txBody>
      </p:sp>
    </p:spTree>
    <p:extLst>
      <p:ext uri="{BB962C8B-B14F-4D97-AF65-F5344CB8AC3E}">
        <p14:creationId xmlns:p14="http://schemas.microsoft.com/office/powerpoint/2010/main" val="279965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5807"/>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TREND#2: The Power of AI</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7285416" y="1540901"/>
            <a:ext cx="4906584" cy="458587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lang="en-CA" sz="3200" b="1"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Things to note with AI:</a:t>
            </a:r>
            <a:br>
              <a:rPr lang="en-US" sz="32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the more </a:t>
            </a:r>
            <a:r>
              <a:rPr lang="en-US" sz="28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specific</a:t>
            </a:r>
            <a:r>
              <a:rPr lang="en-US" sz="360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32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the better. </a:t>
            </a:r>
            <a:br>
              <a:rPr lang="en-US" sz="32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AI might not get it right the first time.</a:t>
            </a:r>
            <a:br>
              <a:rPr lang="en-US" sz="32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use AI as a starting point, but always proofread/add the human component back in. </a:t>
            </a:r>
            <a:endParaRPr kumimoji="0" lang="en-CA" sz="127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pic>
        <p:nvPicPr>
          <p:cNvPr id="3" name="Picture 2">
            <a:extLst>
              <a:ext uri="{FF2B5EF4-FFF2-40B4-BE49-F238E27FC236}">
                <a16:creationId xmlns:a16="http://schemas.microsoft.com/office/drawing/2014/main" id="{38B723E5-33DB-5E62-C0CE-788CF5F7974E}"/>
              </a:ext>
            </a:extLst>
          </p:cNvPr>
          <p:cNvPicPr>
            <a:picLocks noChangeAspect="1"/>
          </p:cNvPicPr>
          <p:nvPr/>
        </p:nvPicPr>
        <p:blipFill>
          <a:blip r:embed="rId4"/>
          <a:stretch>
            <a:fillRect/>
          </a:stretch>
        </p:blipFill>
        <p:spPr>
          <a:xfrm>
            <a:off x="192691" y="1690688"/>
            <a:ext cx="6920683" cy="3977126"/>
          </a:xfrm>
          <a:prstGeom prst="rect">
            <a:avLst/>
          </a:prstGeom>
        </p:spPr>
      </p:pic>
      <p:sp>
        <p:nvSpPr>
          <p:cNvPr id="8" name="TextBox 7">
            <a:extLst>
              <a:ext uri="{FF2B5EF4-FFF2-40B4-BE49-F238E27FC236}">
                <a16:creationId xmlns:a16="http://schemas.microsoft.com/office/drawing/2014/main" id="{8240FFDD-8A74-86B6-CCB2-9BBC541F91A8}"/>
              </a:ext>
            </a:extLst>
          </p:cNvPr>
          <p:cNvSpPr txBox="1"/>
          <p:nvPr/>
        </p:nvSpPr>
        <p:spPr>
          <a:xfrm>
            <a:off x="231612" y="1134566"/>
            <a:ext cx="6215604" cy="584775"/>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CA" sz="3200" b="0" i="0" u="none" strike="noStrike" cap="none" spc="0" normalizeH="0" baseline="0" dirty="0">
                <a:ln>
                  <a:noFill/>
                </a:ln>
                <a:solidFill>
                  <a:srgbClr val="0149AD"/>
                </a:solidFill>
                <a:effectLst/>
                <a:uFillTx/>
                <a:latin typeface="Helvetica Neue"/>
                <a:ea typeface="Helvetica Neue"/>
                <a:cs typeface="Helvetica Neue"/>
                <a:sym typeface="Helvetica Neue"/>
              </a:rPr>
              <a:t>https://chat.openai.com/</a:t>
            </a:r>
          </a:p>
        </p:txBody>
      </p:sp>
    </p:spTree>
    <p:extLst>
      <p:ext uri="{BB962C8B-B14F-4D97-AF65-F5344CB8AC3E}">
        <p14:creationId xmlns:p14="http://schemas.microsoft.com/office/powerpoint/2010/main" val="352236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5807"/>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TREND#2: The Power of AI</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1590233" y="1387224"/>
            <a:ext cx="9398000" cy="4871270"/>
          </a:xfrm>
          <a:prstGeom prst="rect">
            <a:avLst/>
          </a:prstGeom>
          <a:noFill/>
        </p:spPr>
        <p:txBody>
          <a:bodyPr wrap="square">
            <a:spAutoFit/>
          </a:bodyPr>
          <a:lstStyle/>
          <a:p>
            <a:pPr algn="ctr">
              <a:lnSpc>
                <a:spcPct val="107000"/>
              </a:lnSpc>
              <a:spcAft>
                <a:spcPts val="800"/>
              </a:spcAft>
            </a:pPr>
            <a:r>
              <a:rPr kumimoji="0" lang="en-US" sz="3200" b="0" i="0" u="none" strike="noStrike" cap="none" spc="0" normalizeH="0" baseline="0" dirty="0">
                <a:ln>
                  <a:noFill/>
                </a:ln>
                <a:solidFill>
                  <a:srgbClr val="0149AD"/>
                </a:solidFill>
                <a:effectLst/>
                <a:uFillTx/>
                <a:latin typeface="Helvetica Neue"/>
                <a:ea typeface="Helvetica Neue"/>
                <a:cs typeface="Helvetica Neue"/>
                <a:sym typeface="Helvetica Neue"/>
              </a:rPr>
              <a:t>HOW TO IMPLEMENT THIS TREND</a:t>
            </a:r>
            <a:br>
              <a:rPr kumimoji="0" lang="en-US" sz="4000" b="0" i="0" u="none" strike="noStrike" cap="none" spc="0" normalizeH="0" baseline="0" dirty="0">
                <a:ln>
                  <a:noFill/>
                </a:ln>
                <a:solidFill>
                  <a:srgbClr val="0149AD"/>
                </a:solidFill>
                <a:effectLst/>
                <a:uFillTx/>
                <a:latin typeface="Helvetica Neue"/>
                <a:ea typeface="Helvetica Neue"/>
                <a:cs typeface="Helvetica Neue"/>
                <a:sym typeface="Helvetica Neue"/>
              </a:rPr>
            </a:br>
            <a:b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br>
            <a:r>
              <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1️.  </a:t>
            </a:r>
            <a:r>
              <a:rPr lang="en-CA" sz="2400" b="1"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Topic ideas for posts, reels or live videos</a:t>
            </a:r>
            <a:br>
              <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WHAT I ASK AI: “My target audience is moms in their mid-30s who want to look put together but are short on time. Give me pain points this audience struggles with related to makeup and skincare.”</a:t>
            </a:r>
            <a:br>
              <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2. </a:t>
            </a:r>
            <a:r>
              <a:rPr lang="en-CA" sz="2400" b="1"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Live video prompts</a:t>
            </a:r>
            <a:br>
              <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WHAT I ASK AI: “My target audience is women in their mid 30s with children. What are 20 eye catching live video topics surrounding makeup and skincare that would stop their scroll.”</a:t>
            </a:r>
          </a:p>
        </p:txBody>
      </p:sp>
    </p:spTree>
    <p:extLst>
      <p:ext uri="{BB962C8B-B14F-4D97-AF65-F5344CB8AC3E}">
        <p14:creationId xmlns:p14="http://schemas.microsoft.com/office/powerpoint/2010/main" val="116884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5807"/>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TREND#2: The Power of AI</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1312441" y="1454420"/>
            <a:ext cx="9398000" cy="3949158"/>
          </a:xfrm>
          <a:prstGeom prst="rect">
            <a:avLst/>
          </a:prstGeom>
          <a:noFill/>
        </p:spPr>
        <p:txBody>
          <a:bodyPr wrap="square">
            <a:spAutoFit/>
          </a:bodyPr>
          <a:lstStyle/>
          <a:p>
            <a:pPr algn="ctr">
              <a:lnSpc>
                <a:spcPct val="107000"/>
              </a:lnSpc>
              <a:spcAft>
                <a:spcPts val="800"/>
              </a:spcAft>
            </a:pPr>
            <a:r>
              <a:rPr lang="en-CA" sz="24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3. </a:t>
            </a:r>
            <a:r>
              <a:rPr lang="en-CA" sz="2400" b="1"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Thematic Content: </a:t>
            </a:r>
            <a:br>
              <a:rPr lang="en-CA" sz="24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WHAT I ASK AI: “I do a motivational Monday Facebook post every week. Give me 52 short motivational posts I can use. Please surround them around self love, beauty, makeup and being a woman”</a:t>
            </a:r>
            <a:br>
              <a:rPr lang="en-CA" sz="20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20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4. </a:t>
            </a:r>
            <a:r>
              <a:rPr lang="en-CA" sz="2400" b="1"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Education: </a:t>
            </a:r>
            <a:br>
              <a:rPr lang="en-CA" sz="24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WHAT I ASK AI: “I am writing a post on Facebook about the benefits of using a lash primer. Please write me a 200 word post about this topic. Include 3 examples of why a lash primer is beneficial.”</a:t>
            </a:r>
            <a:endPar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44654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5807"/>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TREND#2: The Power of AI</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1590233" y="1387224"/>
            <a:ext cx="9398000" cy="1944122"/>
          </a:xfrm>
          <a:prstGeom prst="rect">
            <a:avLst/>
          </a:prstGeom>
          <a:noFill/>
        </p:spPr>
        <p:txBody>
          <a:bodyPr wrap="square">
            <a:spAutoFit/>
          </a:bodyPr>
          <a:lstStyle/>
          <a:p>
            <a:pPr algn="ctr">
              <a:lnSpc>
                <a:spcPct val="107000"/>
              </a:lnSpc>
              <a:spcAft>
                <a:spcPts val="800"/>
              </a:spcAft>
            </a:pPr>
            <a:r>
              <a:rPr kumimoji="0" lang="en-CA" sz="2800" b="0" i="0" strike="noStrike" cap="none" spc="0" normalizeH="0" baseline="0" dirty="0">
                <a:ln>
                  <a:noFill/>
                </a:ln>
                <a:solidFill>
                  <a:srgbClr val="0149AD"/>
                </a:solidFill>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5</a:t>
            </a:r>
            <a:r>
              <a:rPr lang="en-CA" sz="28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CA" sz="2800" b="1"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In Home </a:t>
            </a:r>
            <a:r>
              <a:rPr lang="en-CA" sz="2800" b="1"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Parties + Workshops</a:t>
            </a:r>
            <a:r>
              <a:rPr lang="en-CA" sz="2800" b="1"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br>
              <a:rPr lang="en-CA" sz="28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8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WHAT I ASK AI: “</a:t>
            </a:r>
            <a:r>
              <a:rPr lang="en-US" sz="2400" b="0" i="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What are 10 themes for an in home event for moms in their 30s who love makeup and skincare?</a:t>
            </a:r>
            <a:r>
              <a:rPr lang="en-CA" sz="28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endParaRPr lang="en-CA" sz="28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algn="ctr">
              <a:lnSpc>
                <a:spcPct val="107000"/>
              </a:lnSpc>
              <a:spcAft>
                <a:spcPts val="800"/>
              </a:spcAft>
            </a:pPr>
            <a:endParaRPr lang="en-CA" sz="24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3" name="Picture 2">
            <a:extLst>
              <a:ext uri="{FF2B5EF4-FFF2-40B4-BE49-F238E27FC236}">
                <a16:creationId xmlns:a16="http://schemas.microsoft.com/office/drawing/2014/main" id="{C5C51C6B-4A46-B592-1DF5-9C999FC09551}"/>
              </a:ext>
            </a:extLst>
          </p:cNvPr>
          <p:cNvPicPr>
            <a:picLocks noChangeAspect="1"/>
          </p:cNvPicPr>
          <p:nvPr/>
        </p:nvPicPr>
        <p:blipFill>
          <a:blip r:embed="rId4"/>
          <a:stretch>
            <a:fillRect/>
          </a:stretch>
        </p:blipFill>
        <p:spPr>
          <a:xfrm>
            <a:off x="2464433" y="2887895"/>
            <a:ext cx="7649600" cy="3711640"/>
          </a:xfrm>
          <a:prstGeom prst="rect">
            <a:avLst/>
          </a:prstGeom>
        </p:spPr>
      </p:pic>
    </p:spTree>
    <p:extLst>
      <p:ext uri="{BB962C8B-B14F-4D97-AF65-F5344CB8AC3E}">
        <p14:creationId xmlns:p14="http://schemas.microsoft.com/office/powerpoint/2010/main" val="14816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48" y="11615"/>
            <a:ext cx="12171352" cy="6846385"/>
          </a:xfrm>
        </p:spPr>
      </p:pic>
      <p:sp>
        <p:nvSpPr>
          <p:cNvPr id="5" name="TextBox 4">
            <a:extLst>
              <a:ext uri="{FF2B5EF4-FFF2-40B4-BE49-F238E27FC236}">
                <a16:creationId xmlns:a16="http://schemas.microsoft.com/office/drawing/2014/main" id="{616E3E4B-7142-AFFB-8F67-B12458DD4E0A}"/>
              </a:ext>
            </a:extLst>
          </p:cNvPr>
          <p:cNvSpPr txBox="1"/>
          <p:nvPr/>
        </p:nvSpPr>
        <p:spPr>
          <a:xfrm>
            <a:off x="1397000" y="258465"/>
            <a:ext cx="9398000" cy="769441"/>
          </a:xfrm>
          <a:prstGeom prst="rect">
            <a:avLst/>
          </a:prstGeom>
          <a:noFill/>
        </p:spPr>
        <p:txBody>
          <a:bodyPr wrap="square">
            <a:spAutoFit/>
          </a:bodyPr>
          <a:lstStyle/>
          <a:p>
            <a:pPr marL="0" marR="0" indent="0" algn="ctr" defTabSz="2167412"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rPr>
              <a:t>TREND#3: User Generated Content</a:t>
            </a:r>
            <a:endParaRPr kumimoji="0" lang="en-CA" sz="4400" b="0" i="0" u="none" strike="noStrike" cap="none" spc="0" normalizeH="0" baseline="0" dirty="0">
              <a:ln>
                <a:noFill/>
              </a:ln>
              <a:solidFill>
                <a:srgbClr val="0149AD"/>
              </a:solidFill>
              <a:effectLst/>
              <a:uFillTx/>
              <a:latin typeface="Segoe UI Historic" panose="020B0502040204020203" pitchFamily="34" charset="0"/>
              <a:ea typeface="Segoe UI Historic" panose="020B0502040204020203" pitchFamily="34" charset="0"/>
              <a:cs typeface="Segoe UI Historic" panose="020B0502040204020203" pitchFamily="34" charset="0"/>
              <a:sym typeface="Helvetica Neue"/>
            </a:endParaRPr>
          </a:p>
        </p:txBody>
      </p:sp>
      <p:sp>
        <p:nvSpPr>
          <p:cNvPr id="7" name="TextBox 6">
            <a:extLst>
              <a:ext uri="{FF2B5EF4-FFF2-40B4-BE49-F238E27FC236}">
                <a16:creationId xmlns:a16="http://schemas.microsoft.com/office/drawing/2014/main" id="{7A81CC94-7B98-CE9E-9AE9-CA4F2D95E513}"/>
              </a:ext>
            </a:extLst>
          </p:cNvPr>
          <p:cNvSpPr txBox="1"/>
          <p:nvPr/>
        </p:nvSpPr>
        <p:spPr>
          <a:xfrm>
            <a:off x="1590233" y="1096256"/>
            <a:ext cx="9398000" cy="5595699"/>
          </a:xfrm>
          <a:prstGeom prst="rect">
            <a:avLst/>
          </a:prstGeom>
          <a:noFill/>
        </p:spPr>
        <p:txBody>
          <a:bodyPr wrap="square">
            <a:spAutoFit/>
          </a:bodyPr>
          <a:lstStyle/>
          <a:p>
            <a:pPr algn="ctr">
              <a:lnSpc>
                <a:spcPct val="107000"/>
              </a:lnSpc>
              <a:spcAft>
                <a:spcPts val="800"/>
              </a:spcAft>
            </a:pPr>
            <a: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1) When was the last time you bought something because a celebrity bought it? </a:t>
            </a: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2) When was the last time you bought something because a friend recommended it to you or you saw someone you follow on  social  media recommend it?</a:t>
            </a: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b="1"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What is </a:t>
            </a:r>
            <a:r>
              <a:rPr lang="en-CA" sz="2400" b="1" kern="0" dirty="0">
                <a:solidFill>
                  <a:srgbClr val="0149AD"/>
                </a:solidFill>
                <a:latin typeface="Segoe UI Historic" panose="020B0502040204020203" pitchFamily="34" charset="0"/>
                <a:ea typeface="Segoe UI Historic" panose="020B0502040204020203" pitchFamily="34" charset="0"/>
                <a:cs typeface="Segoe UI Historic" panose="020B0502040204020203" pitchFamily="34" charset="0"/>
              </a:rPr>
              <a:t>u</a:t>
            </a:r>
            <a:r>
              <a:rPr lang="en-CA" sz="2400" b="1"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ser-generated content?</a:t>
            </a:r>
            <a:br>
              <a:rPr lang="en-CA" sz="2400" b="1"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b="1"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It’s </a:t>
            </a:r>
            <a:r>
              <a:rPr lang="en-CA" sz="24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original, brand-specific content created by customers and brand loyalists that is published on social media. This can be from people like micro influencers who are paid for this content, but it is also as simple as your friend posting about the last book she bought, or where she got her new travel backpack. </a:t>
            </a:r>
            <a:b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CA" sz="2400" kern="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lang="en-CA" sz="4800" kern="100" dirty="0">
              <a:solidFill>
                <a:srgbClr val="0149A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75005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3376</Words>
  <Application>Microsoft Office PowerPoint</Application>
  <PresentationFormat>Widescreen</PresentationFormat>
  <Paragraphs>78</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 Neue</vt:lpstr>
      <vt:lpstr>Segoe UI</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Gray</dc:creator>
  <cp:lastModifiedBy>Liz</cp:lastModifiedBy>
  <cp:revision>6</cp:revision>
  <dcterms:created xsi:type="dcterms:W3CDTF">2024-02-21T20:53:20Z</dcterms:created>
  <dcterms:modified xsi:type="dcterms:W3CDTF">2024-04-22T08:35:26Z</dcterms:modified>
</cp:coreProperties>
</file>